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2"/>
  </p:notesMasterIdLst>
  <p:sldIdLst>
    <p:sldId id="3825" r:id="rId5"/>
    <p:sldId id="3826" r:id="rId6"/>
    <p:sldId id="3827" r:id="rId7"/>
    <p:sldId id="3835" r:id="rId8"/>
    <p:sldId id="3794" r:id="rId9"/>
    <p:sldId id="3836" r:id="rId10"/>
    <p:sldId id="3837" r:id="rId11"/>
    <p:sldId id="3838" r:id="rId12"/>
    <p:sldId id="3839" r:id="rId13"/>
    <p:sldId id="3840" r:id="rId14"/>
    <p:sldId id="3841" r:id="rId15"/>
    <p:sldId id="3842" r:id="rId16"/>
    <p:sldId id="3843" r:id="rId17"/>
    <p:sldId id="3844" r:id="rId18"/>
    <p:sldId id="3845" r:id="rId19"/>
    <p:sldId id="3846" r:id="rId20"/>
    <p:sldId id="383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73" d="100"/>
          <a:sy n="73" d="100"/>
        </p:scale>
        <p:origin x="270" y="78"/>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6/4/2023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The Final Evaluation of the EEI4369</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The Final Evaluation of the EEI4369</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a:solidFill>
                  <a:prstClr val="black">
                    <a:tint val="75000"/>
                  </a:prstClr>
                </a:solidFill>
              </a:rPr>
              <a:t>The Final Evaluation of the EEI4369</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The Final Evaluation of the EEI4369</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The Final Evaluation of the EEI4369</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The Final Evaluation of the EEI4369</a:t>
            </a:r>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The Final Evaluation of the EEI4369</a:t>
            </a:r>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The Final Evaluation of the EEI4369</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The Final Evaluation of the EEI4369</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The Final Evaluation of the EEI4369</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The Final Evaluation of the EEI4369</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a:t>9/3/20XX</a:t>
            </a:r>
            <a:endParaRPr lang="en-US" dirty="0"/>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a:t>The Final Evaluation of the EEI4369</a:t>
            </a:r>
            <a:endParaRPr lang="en-US" dirty="0"/>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The Final Evaluation of the EEI4369</a:t>
            </a:r>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a:solidFill>
                  <a:prstClr val="black">
                    <a:tint val="75000"/>
                  </a:prstClr>
                </a:solidFill>
              </a:rPr>
              <a:t>9/3/20XX</a:t>
            </a:r>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The Final Evaluation of the EEI4369</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a:solidFill>
                  <a:prstClr val="black">
                    <a:tint val="75000"/>
                  </a:prstClr>
                </a:solidFill>
              </a:rPr>
              <a:t>The Final Evaluation of the EEI4369</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android.com/" TargetMode="External"/><Relationship Id="rId2" Type="http://schemas.openxmlformats.org/officeDocument/2006/relationships/hyperlink" Target="https://www.youtube.com/" TargetMode="External"/><Relationship Id="rId1" Type="http://schemas.openxmlformats.org/officeDocument/2006/relationships/slideLayout" Target="../slideLayouts/slideLayout9.xml"/><Relationship Id="rId6" Type="http://schemas.openxmlformats.org/officeDocument/2006/relationships/hyperlink" Target="https://openai.com/blog/chatgpt" TargetMode="External"/><Relationship Id="rId5" Type="http://schemas.openxmlformats.org/officeDocument/2006/relationships/hyperlink" Target="https://fcm.googleapis.com/fcm/" TargetMode="External"/><Relationship Id="rId4" Type="http://schemas.openxmlformats.org/officeDocument/2006/relationships/hyperlink" Target="https://console.firebase.google.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6.xml"/><Relationship Id="rId3" Type="http://schemas.openxmlformats.org/officeDocument/2006/relationships/slide" Target="slide4.xml"/><Relationship Id="rId7" Type="http://schemas.openxmlformats.org/officeDocument/2006/relationships/slide" Target="slide9.xml"/><Relationship Id="rId12" Type="http://schemas.openxmlformats.org/officeDocument/2006/relationships/slide" Target="slide1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14.xml"/><Relationship Id="rId5" Type="http://schemas.openxmlformats.org/officeDocument/2006/relationships/slide" Target="slide6.xml"/><Relationship Id="rId10"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normAutofit fontScale="90000"/>
          </a:bodyPr>
          <a:lstStyle/>
          <a:p>
            <a:r>
              <a:rPr lang="en-US" dirty="0">
                <a:solidFill>
                  <a:srgbClr val="FFFFFF"/>
                </a:solidFill>
              </a:rPr>
              <a:t>Final Evaluation Report</a:t>
            </a:r>
            <a:br>
              <a:rPr lang="en-US" dirty="0">
                <a:solidFill>
                  <a:srgbClr val="FFFFFF"/>
                </a:solidFill>
              </a:rPr>
            </a:br>
            <a:r>
              <a:rPr lang="en-US" b="1" dirty="0">
                <a:solidFill>
                  <a:srgbClr val="FFFFFF"/>
                </a:solidFill>
              </a:rPr>
              <a:t>Chat app </a:t>
            </a:r>
            <a:r>
              <a:rPr lang="en-US" dirty="0">
                <a:solidFill>
                  <a:srgbClr val="FFFFFF"/>
                </a:solidFill>
              </a:rPr>
              <a:t>v1.0</a:t>
            </a:r>
            <a:endParaRPr lang="en-US"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a:xfrm>
            <a:off x="4101737" y="5221224"/>
            <a:ext cx="7584295" cy="1417320"/>
          </a:xfrm>
        </p:spPr>
        <p:txBody>
          <a:bodyPr>
            <a:normAutofit fontScale="92500" lnSpcReduction="10000"/>
          </a:bodyPr>
          <a:lstStyle/>
          <a:p>
            <a:r>
              <a:rPr lang="en-US" sz="2000" dirty="0">
                <a:solidFill>
                  <a:srgbClr val="FFFFFF"/>
                </a:solidFill>
              </a:rPr>
              <a:t>The Open University of Sri Lanka</a:t>
            </a:r>
          </a:p>
          <a:p>
            <a:r>
              <a:rPr lang="en-US" sz="2000" dirty="0">
                <a:solidFill>
                  <a:srgbClr val="FFFFFF"/>
                </a:solidFill>
              </a:rPr>
              <a:t>Mobile Application Development for Android | EEI 4369</a:t>
            </a:r>
          </a:p>
          <a:p>
            <a:r>
              <a:rPr lang="en-US" sz="2000" dirty="0">
                <a:solidFill>
                  <a:srgbClr val="FFFFFF"/>
                </a:solidFill>
              </a:rPr>
              <a:t>W.M.D.H.Gunarathna (Reg:421643720)</a:t>
            </a:r>
          </a:p>
          <a:p>
            <a:r>
              <a:rPr lang="en-US" sz="2000" dirty="0">
                <a:solidFill>
                  <a:srgbClr val="FFFFFF"/>
                </a:solidFill>
              </a:rPr>
              <a:t>G10 (</a:t>
            </a:r>
            <a:r>
              <a:rPr lang="en-US" sz="1600" b="1" i="0" dirty="0" err="1">
                <a:effectLst/>
                <a:latin typeface="-apple-system"/>
              </a:rPr>
              <a:t>M.P.C.Sandaru</a:t>
            </a:r>
            <a:r>
              <a:rPr lang="en-US" sz="2000" dirty="0">
                <a:solidFill>
                  <a:srgbClr val="FFFFFF"/>
                </a:solidFill>
              </a:rPr>
              <a:t>)</a:t>
            </a:r>
            <a:endParaRPr lang="en-US" sz="2000"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Implementation</a:t>
            </a:r>
          </a:p>
        </p:txBody>
      </p:sp>
      <p:graphicFrame>
        <p:nvGraphicFramePr>
          <p:cNvPr id="3" name="Table 4">
            <a:extLst>
              <a:ext uri="{FF2B5EF4-FFF2-40B4-BE49-F238E27FC236}">
                <a16:creationId xmlns:a16="http://schemas.microsoft.com/office/drawing/2014/main" id="{E49E41FC-F6FE-E416-68B9-7B9535DDF967}"/>
              </a:ext>
            </a:extLst>
          </p:cNvPr>
          <p:cNvGraphicFramePr>
            <a:graphicFrameLocks noGrp="1"/>
          </p:cNvGraphicFramePr>
          <p:nvPr>
            <p:ph sz="half" idx="2"/>
            <p:extLst>
              <p:ext uri="{D42A27DB-BD31-4B8C-83A1-F6EECF244321}">
                <p14:modId xmlns:p14="http://schemas.microsoft.com/office/powerpoint/2010/main" val="4164712537"/>
              </p:ext>
            </p:extLst>
          </p:nvPr>
        </p:nvGraphicFramePr>
        <p:xfrm>
          <a:off x="1024128" y="1444752"/>
          <a:ext cx="10259568" cy="4361688"/>
        </p:xfrm>
        <a:graphic>
          <a:graphicData uri="http://schemas.openxmlformats.org/drawingml/2006/table">
            <a:tbl>
              <a:tblPr firstRow="1" bandRow="1">
                <a:tableStyleId>{5C22544A-7EE6-4342-B048-85BDC9FD1C3A}</a:tableStyleId>
              </a:tblPr>
              <a:tblGrid>
                <a:gridCol w="3776472">
                  <a:extLst>
                    <a:ext uri="{9D8B030D-6E8A-4147-A177-3AD203B41FA5}">
                      <a16:colId xmlns:a16="http://schemas.microsoft.com/office/drawing/2014/main" val="4066434247"/>
                    </a:ext>
                  </a:extLst>
                </a:gridCol>
                <a:gridCol w="3874596">
                  <a:extLst>
                    <a:ext uri="{9D8B030D-6E8A-4147-A177-3AD203B41FA5}">
                      <a16:colId xmlns:a16="http://schemas.microsoft.com/office/drawing/2014/main" val="3442562494"/>
                    </a:ext>
                  </a:extLst>
                </a:gridCol>
                <a:gridCol w="2608500">
                  <a:extLst>
                    <a:ext uri="{9D8B030D-6E8A-4147-A177-3AD203B41FA5}">
                      <a16:colId xmlns:a16="http://schemas.microsoft.com/office/drawing/2014/main" val="4223636720"/>
                    </a:ext>
                  </a:extLst>
                </a:gridCol>
              </a:tblGrid>
              <a:tr h="1078697">
                <a:tc>
                  <a:txBody>
                    <a:bodyPr/>
                    <a:lstStyle/>
                    <a:p>
                      <a:r>
                        <a:rPr lang="en-US" dirty="0"/>
                        <a:t>Hardware </a:t>
                      </a:r>
                    </a:p>
                  </a:txBody>
                  <a:tcPr/>
                </a:tc>
                <a:tc>
                  <a:txBody>
                    <a:bodyPr/>
                    <a:lstStyle/>
                    <a:p>
                      <a:r>
                        <a:rPr lang="en-US" dirty="0"/>
                        <a:t>Software</a:t>
                      </a:r>
                    </a:p>
                  </a:txBody>
                  <a:tcPr/>
                </a:tc>
                <a:tc>
                  <a:txBody>
                    <a:bodyPr/>
                    <a:lstStyle/>
                    <a:p>
                      <a:r>
                        <a:rPr lang="en-US" dirty="0"/>
                        <a:t>User permission</a:t>
                      </a:r>
                    </a:p>
                  </a:txBody>
                  <a:tcPr/>
                </a:tc>
                <a:extLst>
                  <a:ext uri="{0D108BD9-81ED-4DB2-BD59-A6C34878D82A}">
                    <a16:rowId xmlns:a16="http://schemas.microsoft.com/office/drawing/2014/main" val="210405018"/>
                  </a:ext>
                </a:extLst>
              </a:tr>
              <a:tr h="3282991">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Octa-core (2x1.6 GHz Processer</a:t>
                      </a:r>
                      <a:endParaRPr lang="en-US" dirty="0"/>
                    </a:p>
                    <a:p>
                      <a:pPr marL="285750" indent="-285750">
                        <a:buFont typeface="Arial" panose="020B0604020202020204" pitchFamily="34" charset="0"/>
                        <a:buChar char="•"/>
                      </a:pPr>
                      <a:r>
                        <a:rPr lang="en-US" dirty="0"/>
                        <a:t>32GB Internal storage</a:t>
                      </a:r>
                    </a:p>
                    <a:p>
                      <a:pPr marL="285750" indent="-285750">
                        <a:buFont typeface="Arial" panose="020B0604020202020204" pitchFamily="34" charset="0"/>
                        <a:buChar char="•"/>
                      </a:pPr>
                      <a:r>
                        <a:rPr lang="en-US" dirty="0"/>
                        <a:t>4GB RAM</a:t>
                      </a:r>
                    </a:p>
                    <a:p>
                      <a:pPr marL="285750" indent="-285750">
                        <a:buFont typeface="Arial" panose="020B0604020202020204" pitchFamily="34" charset="0"/>
                        <a:buChar char="•"/>
                      </a:pPr>
                      <a:r>
                        <a:rPr lang="en-US" dirty="0"/>
                        <a:t>5”inch LCD Display</a:t>
                      </a:r>
                    </a:p>
                    <a:p>
                      <a:pPr marL="285750" indent="-285750">
                        <a:buFont typeface="Arial" panose="020B0604020202020204" pitchFamily="34" charset="0"/>
                        <a:buChar char="•"/>
                      </a:pPr>
                      <a:r>
                        <a:rPr lang="en-US" dirty="0"/>
                        <a:t>8MP Camera</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Accelerometer</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4G Network or WIFI</a:t>
                      </a:r>
                      <a:endParaRPr lang="en-US" dirty="0"/>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dirty="0"/>
                        <a:t>Android 7.1.2 (</a:t>
                      </a:r>
                      <a:r>
                        <a:rPr lang="en-US" sz="1800" b="1" i="0" kern="1200" dirty="0">
                          <a:solidFill>
                            <a:schemeClr val="dk1"/>
                          </a:solidFill>
                          <a:effectLst/>
                          <a:latin typeface="+mn-lt"/>
                          <a:ea typeface="+mn-ea"/>
                          <a:cs typeface="+mn-cs"/>
                        </a:rPr>
                        <a:t>Nougat</a:t>
                      </a:r>
                      <a:r>
                        <a:rPr lang="en-US" dirty="0"/>
                        <a:t>)</a:t>
                      </a:r>
                    </a:p>
                    <a:p>
                      <a:pPr marL="285750" indent="-285750">
                        <a:buFont typeface="Arial" panose="020B0604020202020204" pitchFamily="34" charset="0"/>
                        <a:buChar char="•"/>
                      </a:pPr>
                      <a:r>
                        <a:rPr lang="en-US" dirty="0"/>
                        <a:t>Google Play services</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sz="1800" b="0" i="0" kern="1200" dirty="0" err="1">
                          <a:solidFill>
                            <a:schemeClr val="dk1"/>
                          </a:solidFill>
                          <a:effectLst/>
                          <a:latin typeface="+mn-lt"/>
                          <a:ea typeface="+mn-ea"/>
                          <a:cs typeface="+mn-cs"/>
                        </a:rPr>
                        <a:t>android.permission.CAMERA</a:t>
                      </a:r>
                      <a:endParaRPr lang="en-US" sz="1800" b="0" i="0" kern="1200" dirty="0">
                        <a:solidFill>
                          <a:schemeClr val="dk1"/>
                        </a:solidFill>
                        <a:effectLst/>
                        <a:latin typeface="+mn-lt"/>
                        <a:ea typeface="+mn-ea"/>
                        <a:cs typeface="+mn-cs"/>
                      </a:endParaRPr>
                    </a:p>
                    <a:p>
                      <a:pPr marL="285750" indent="-285750">
                        <a:buFont typeface="Arial" panose="020B0604020202020204" pitchFamily="34" charset="0"/>
                        <a:buChar char="•"/>
                      </a:pPr>
                      <a:r>
                        <a:rPr lang="en-US" sz="1800" b="0" i="0" kern="1200" dirty="0" err="1">
                          <a:solidFill>
                            <a:schemeClr val="dk1"/>
                          </a:solidFill>
                          <a:effectLst/>
                          <a:latin typeface="+mn-lt"/>
                          <a:ea typeface="+mn-ea"/>
                          <a:cs typeface="+mn-cs"/>
                        </a:rPr>
                        <a:t>android.permission.WRITE_EXTERNAL_STORAGE</a:t>
                      </a:r>
                      <a:endParaRPr lang="en-US" sz="1800" b="0" i="0" kern="1200" dirty="0">
                        <a:solidFill>
                          <a:schemeClr val="dk1"/>
                        </a:solidFill>
                        <a:effectLst/>
                        <a:latin typeface="+mn-lt"/>
                        <a:ea typeface="+mn-ea"/>
                        <a:cs typeface="+mn-cs"/>
                      </a:endParaRPr>
                    </a:p>
                    <a:p>
                      <a:pPr marL="285750" indent="-285750">
                        <a:buFont typeface="Arial" panose="020B0604020202020204" pitchFamily="34" charset="0"/>
                        <a:buChar char="•"/>
                      </a:pPr>
                      <a:r>
                        <a:rPr lang="en-US" sz="1800" b="0" i="0" kern="1200" dirty="0" err="1">
                          <a:solidFill>
                            <a:schemeClr val="dk1"/>
                          </a:solidFill>
                          <a:effectLst/>
                          <a:latin typeface="+mn-lt"/>
                          <a:ea typeface="+mn-ea"/>
                          <a:cs typeface="+mn-cs"/>
                        </a:rPr>
                        <a:t>android.permission.INTERNET</a:t>
                      </a:r>
                      <a:endParaRPr lang="en-US" sz="1800" b="0" i="0" kern="1200" dirty="0">
                        <a:solidFill>
                          <a:schemeClr val="dk1"/>
                        </a:solidFill>
                        <a:effectLst/>
                        <a:latin typeface="+mn-lt"/>
                        <a:ea typeface="+mn-ea"/>
                        <a:cs typeface="+mn-cs"/>
                      </a:endParaRP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2772950417"/>
                  </a:ext>
                </a:extLst>
              </a:tr>
            </a:tbl>
          </a:graphicData>
        </a:graphic>
      </p:graphicFrame>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The Final Evaluation of the EEI4369</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5250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5444" y="136527"/>
            <a:ext cx="10515600" cy="478917"/>
          </a:xfrm>
        </p:spPr>
        <p:txBody>
          <a:bodyPr>
            <a:normAutofit fontScale="90000"/>
          </a:bodyPr>
          <a:lstStyle/>
          <a:p>
            <a:r>
              <a:rPr lang="en-US" dirty="0"/>
              <a:t>Testing and Evaluation</a:t>
            </a:r>
          </a:p>
        </p:txBody>
      </p:sp>
      <p:graphicFrame>
        <p:nvGraphicFramePr>
          <p:cNvPr id="3" name="Table 4">
            <a:extLst>
              <a:ext uri="{FF2B5EF4-FFF2-40B4-BE49-F238E27FC236}">
                <a16:creationId xmlns:a16="http://schemas.microsoft.com/office/drawing/2014/main" id="{171B8242-C35A-C198-3BAB-3C432E5FCAE9}"/>
              </a:ext>
            </a:extLst>
          </p:cNvPr>
          <p:cNvGraphicFramePr>
            <a:graphicFrameLocks noGrp="1"/>
          </p:cNvGraphicFramePr>
          <p:nvPr>
            <p:ph sz="half" idx="2"/>
            <p:extLst>
              <p:ext uri="{D42A27DB-BD31-4B8C-83A1-F6EECF244321}">
                <p14:modId xmlns:p14="http://schemas.microsoft.com/office/powerpoint/2010/main" val="3539001288"/>
              </p:ext>
            </p:extLst>
          </p:nvPr>
        </p:nvGraphicFramePr>
        <p:xfrm>
          <a:off x="0" y="615444"/>
          <a:ext cx="12192000" cy="6090049"/>
        </p:xfrm>
        <a:graphic>
          <a:graphicData uri="http://schemas.openxmlformats.org/drawingml/2006/table">
            <a:tbl>
              <a:tblPr firstRow="1" bandRow="1">
                <a:tableStyleId>{5C22544A-7EE6-4342-B048-85BDC9FD1C3A}</a:tableStyleId>
              </a:tblPr>
              <a:tblGrid>
                <a:gridCol w="837249">
                  <a:extLst>
                    <a:ext uri="{9D8B030D-6E8A-4147-A177-3AD203B41FA5}">
                      <a16:colId xmlns:a16="http://schemas.microsoft.com/office/drawing/2014/main" val="3119045489"/>
                    </a:ext>
                  </a:extLst>
                </a:gridCol>
                <a:gridCol w="4039551">
                  <a:extLst>
                    <a:ext uri="{9D8B030D-6E8A-4147-A177-3AD203B41FA5}">
                      <a16:colId xmlns:a16="http://schemas.microsoft.com/office/drawing/2014/main" val="1190200581"/>
                    </a:ext>
                  </a:extLst>
                </a:gridCol>
                <a:gridCol w="2438400">
                  <a:extLst>
                    <a:ext uri="{9D8B030D-6E8A-4147-A177-3AD203B41FA5}">
                      <a16:colId xmlns:a16="http://schemas.microsoft.com/office/drawing/2014/main" val="1415291567"/>
                    </a:ext>
                  </a:extLst>
                </a:gridCol>
                <a:gridCol w="2438400">
                  <a:extLst>
                    <a:ext uri="{9D8B030D-6E8A-4147-A177-3AD203B41FA5}">
                      <a16:colId xmlns:a16="http://schemas.microsoft.com/office/drawing/2014/main" val="2858089981"/>
                    </a:ext>
                  </a:extLst>
                </a:gridCol>
                <a:gridCol w="2438400">
                  <a:extLst>
                    <a:ext uri="{9D8B030D-6E8A-4147-A177-3AD203B41FA5}">
                      <a16:colId xmlns:a16="http://schemas.microsoft.com/office/drawing/2014/main" val="2849535631"/>
                    </a:ext>
                  </a:extLst>
                </a:gridCol>
              </a:tblGrid>
              <a:tr h="281470">
                <a:tc>
                  <a:txBody>
                    <a:bodyPr/>
                    <a:lstStyle/>
                    <a:p>
                      <a:pPr algn="ctr"/>
                      <a:r>
                        <a:rPr lang="en-US" sz="1200" b="1" dirty="0"/>
                        <a:t>ID</a:t>
                      </a:r>
                    </a:p>
                  </a:txBody>
                  <a:tcPr anchor="ctr"/>
                </a:tc>
                <a:tc>
                  <a:txBody>
                    <a:bodyPr/>
                    <a:lstStyle/>
                    <a:p>
                      <a:pPr algn="ctr"/>
                      <a:r>
                        <a:rPr lang="en-US" sz="1200" b="1" i="0" kern="1200" dirty="0">
                          <a:solidFill>
                            <a:schemeClr val="lt1"/>
                          </a:solidFill>
                          <a:effectLst/>
                          <a:latin typeface="+mn-lt"/>
                          <a:ea typeface="+mn-ea"/>
                          <a:cs typeface="+mn-cs"/>
                        </a:rPr>
                        <a:t>Test Case</a:t>
                      </a:r>
                      <a:endParaRPr lang="en-US" sz="1200" b="1" dirty="0"/>
                    </a:p>
                  </a:txBody>
                  <a:tcPr anchor="ctr"/>
                </a:tc>
                <a:tc>
                  <a:txBody>
                    <a:bodyPr/>
                    <a:lstStyle/>
                    <a:p>
                      <a:pPr algn="ctr"/>
                      <a:r>
                        <a:rPr lang="en-US" sz="1200" b="1" i="0" kern="1200" dirty="0">
                          <a:solidFill>
                            <a:schemeClr val="lt1"/>
                          </a:solidFill>
                          <a:effectLst/>
                          <a:latin typeface="+mn-lt"/>
                          <a:ea typeface="+mn-ea"/>
                          <a:cs typeface="+mn-cs"/>
                        </a:rPr>
                        <a:t>Description</a:t>
                      </a:r>
                      <a:endParaRPr lang="en-US" sz="1200" b="1" dirty="0"/>
                    </a:p>
                  </a:txBody>
                  <a:tcPr anchor="ctr"/>
                </a:tc>
                <a:tc>
                  <a:txBody>
                    <a:bodyPr/>
                    <a:lstStyle/>
                    <a:p>
                      <a:pPr algn="ctr"/>
                      <a:r>
                        <a:rPr lang="en-US" sz="1200" b="1" i="0" kern="1200" dirty="0">
                          <a:solidFill>
                            <a:schemeClr val="lt1"/>
                          </a:solidFill>
                          <a:effectLst/>
                          <a:latin typeface="+mn-lt"/>
                          <a:ea typeface="+mn-ea"/>
                          <a:cs typeface="+mn-cs"/>
                        </a:rPr>
                        <a:t>Steps</a:t>
                      </a:r>
                      <a:endParaRPr lang="en-US" sz="1200" b="1" dirty="0"/>
                    </a:p>
                  </a:txBody>
                  <a:tcPr anchor="ctr"/>
                </a:tc>
                <a:tc>
                  <a:txBody>
                    <a:bodyPr/>
                    <a:lstStyle/>
                    <a:p>
                      <a:pPr algn="ctr"/>
                      <a:r>
                        <a:rPr lang="en-US" sz="1200" b="1" i="0" kern="1200" dirty="0">
                          <a:solidFill>
                            <a:schemeClr val="lt1"/>
                          </a:solidFill>
                          <a:effectLst/>
                          <a:latin typeface="+mn-lt"/>
                          <a:ea typeface="+mn-ea"/>
                          <a:cs typeface="+mn-cs"/>
                        </a:rPr>
                        <a:t>Expected Result</a:t>
                      </a:r>
                      <a:endParaRPr lang="en-US" sz="1200" b="1" dirty="0"/>
                    </a:p>
                  </a:txBody>
                  <a:tcPr anchor="ctr"/>
                </a:tc>
                <a:extLst>
                  <a:ext uri="{0D108BD9-81ED-4DB2-BD59-A6C34878D82A}">
                    <a16:rowId xmlns:a16="http://schemas.microsoft.com/office/drawing/2014/main" val="3779525781"/>
                  </a:ext>
                </a:extLst>
              </a:tr>
              <a:tr h="1107678">
                <a:tc>
                  <a:txBody>
                    <a:bodyPr/>
                    <a:lstStyle/>
                    <a:p>
                      <a:r>
                        <a:rPr lang="en-US" dirty="0"/>
                        <a:t>1</a:t>
                      </a:r>
                    </a:p>
                  </a:txBody>
                  <a:tcPr/>
                </a:tc>
                <a:tc>
                  <a:txBody>
                    <a:bodyPr/>
                    <a:lstStyle/>
                    <a:p>
                      <a:r>
                        <a:rPr lang="en-US" sz="1200" b="0" i="0" kern="1200" dirty="0">
                          <a:solidFill>
                            <a:schemeClr val="dk1"/>
                          </a:solidFill>
                          <a:effectLst/>
                          <a:latin typeface="+mn-lt"/>
                          <a:ea typeface="+mn-ea"/>
                          <a:cs typeface="+mn-cs"/>
                        </a:rPr>
                        <a:t>Sending a Message</a:t>
                      </a:r>
                      <a:endParaRPr lang="en-US" sz="1200" dirty="0"/>
                    </a:p>
                  </a:txBody>
                  <a:tcPr/>
                </a:tc>
                <a:tc>
                  <a:txBody>
                    <a:bodyPr/>
                    <a:lstStyle/>
                    <a:p>
                      <a:r>
                        <a:rPr lang="en-US" sz="1200" b="0" i="0" kern="1200" dirty="0">
                          <a:solidFill>
                            <a:schemeClr val="dk1"/>
                          </a:solidFill>
                          <a:effectLst/>
                          <a:latin typeface="+mn-lt"/>
                          <a:ea typeface="+mn-ea"/>
                          <a:cs typeface="+mn-cs"/>
                        </a:rPr>
                        <a:t>Verify that a user can successfully send a text message to another user.</a:t>
                      </a:r>
                      <a:endParaRPr lang="en-US" sz="1200" dirty="0"/>
                    </a:p>
                  </a:txBody>
                  <a:tcPr/>
                </a:tc>
                <a:tc>
                  <a:txBody>
                    <a:bodyPr/>
                    <a:lstStyle/>
                    <a:p>
                      <a:pPr marL="400050" indent="-400050">
                        <a:buFont typeface="+mj-lt"/>
                        <a:buAutoNum type="romanLcPeriod"/>
                      </a:pPr>
                      <a:r>
                        <a:rPr lang="en-US" sz="1100" b="0" i="0" kern="1200" dirty="0">
                          <a:solidFill>
                            <a:schemeClr val="dk1"/>
                          </a:solidFill>
                          <a:effectLst/>
                          <a:latin typeface="+mn-lt"/>
                          <a:ea typeface="+mn-ea"/>
                          <a:cs typeface="+mn-cs"/>
                        </a:rPr>
                        <a:t>Open the chat interface.</a:t>
                      </a:r>
                    </a:p>
                    <a:p>
                      <a:pPr marL="400050" indent="-400050">
                        <a:buFont typeface="+mj-lt"/>
                        <a:buAutoNum type="romanLcPeriod"/>
                      </a:pPr>
                      <a:r>
                        <a:rPr lang="en-US" sz="1100" b="0" i="0" kern="1200" dirty="0">
                          <a:solidFill>
                            <a:schemeClr val="dk1"/>
                          </a:solidFill>
                          <a:effectLst/>
                          <a:latin typeface="+mn-lt"/>
                          <a:ea typeface="+mn-ea"/>
                          <a:cs typeface="+mn-cs"/>
                        </a:rPr>
                        <a:t>Compose a new message.</a:t>
                      </a:r>
                    </a:p>
                    <a:p>
                      <a:pPr marL="400050" indent="-400050">
                        <a:buFont typeface="+mj-lt"/>
                        <a:buAutoNum type="romanLcPeriod"/>
                      </a:pPr>
                      <a:r>
                        <a:rPr lang="en-US" sz="1100" b="0" i="0" kern="1200" dirty="0">
                          <a:solidFill>
                            <a:schemeClr val="dk1"/>
                          </a:solidFill>
                          <a:effectLst/>
                          <a:latin typeface="+mn-lt"/>
                          <a:ea typeface="+mn-ea"/>
                          <a:cs typeface="+mn-cs"/>
                        </a:rPr>
                        <a:t>Enter the recipient's name or contact information.</a:t>
                      </a:r>
                    </a:p>
                    <a:p>
                      <a:pPr marL="400050" indent="-400050">
                        <a:buFont typeface="+mj-lt"/>
                        <a:buAutoNum type="romanLcPeriod"/>
                      </a:pPr>
                      <a:r>
                        <a:rPr lang="en-US" sz="1100" b="0" i="0" kern="1200" dirty="0">
                          <a:solidFill>
                            <a:schemeClr val="dk1"/>
                          </a:solidFill>
                          <a:effectLst/>
                          <a:latin typeface="+mn-lt"/>
                          <a:ea typeface="+mn-ea"/>
                          <a:cs typeface="+mn-cs"/>
                        </a:rPr>
                        <a:t>Type the message content.</a:t>
                      </a:r>
                    </a:p>
                    <a:p>
                      <a:pPr marL="400050" indent="-400050">
                        <a:buFont typeface="+mj-lt"/>
                        <a:buAutoNum type="romanLcPeriod"/>
                      </a:pPr>
                      <a:r>
                        <a:rPr lang="en-US" sz="1100" b="0" i="0" kern="1200" dirty="0">
                          <a:solidFill>
                            <a:schemeClr val="dk1"/>
                          </a:solidFill>
                          <a:effectLst/>
                          <a:latin typeface="+mn-lt"/>
                          <a:ea typeface="+mn-ea"/>
                          <a:cs typeface="+mn-cs"/>
                        </a:rPr>
                        <a:t>Click on the send button.</a:t>
                      </a:r>
                    </a:p>
                  </a:txBody>
                  <a:tcPr/>
                </a:tc>
                <a:tc>
                  <a:txBody>
                    <a:bodyPr/>
                    <a:lstStyle/>
                    <a:p>
                      <a:r>
                        <a:rPr lang="en-US" sz="1200" dirty="0"/>
                        <a:t>The message is sent and displayed in the recipient's chat interface</a:t>
                      </a:r>
                    </a:p>
                  </a:txBody>
                  <a:tcPr/>
                </a:tc>
                <a:extLst>
                  <a:ext uri="{0D108BD9-81ED-4DB2-BD59-A6C34878D82A}">
                    <a16:rowId xmlns:a16="http://schemas.microsoft.com/office/drawing/2014/main" val="571126047"/>
                  </a:ext>
                </a:extLst>
              </a:tr>
              <a:tr h="789579">
                <a:tc>
                  <a:txBody>
                    <a:bodyPr/>
                    <a:lstStyle/>
                    <a:p>
                      <a:r>
                        <a:rPr lang="en-US" dirty="0"/>
                        <a:t>2</a:t>
                      </a:r>
                    </a:p>
                  </a:txBody>
                  <a:tcPr/>
                </a:tc>
                <a:tc>
                  <a:txBody>
                    <a:bodyPr/>
                    <a:lstStyle/>
                    <a:p>
                      <a:r>
                        <a:rPr lang="en-US" sz="1200" b="0" i="0" kern="1200" dirty="0">
                          <a:solidFill>
                            <a:schemeClr val="dk1"/>
                          </a:solidFill>
                          <a:effectLst/>
                          <a:latin typeface="+mn-lt"/>
                          <a:ea typeface="+mn-ea"/>
                          <a:cs typeface="+mn-cs"/>
                        </a:rPr>
                        <a:t>Receiving a Message</a:t>
                      </a:r>
                      <a:endParaRPr lang="en-US" sz="1000" dirty="0"/>
                    </a:p>
                  </a:txBody>
                  <a:tcPr/>
                </a:tc>
                <a:tc>
                  <a:txBody>
                    <a:bodyPr/>
                    <a:lstStyle/>
                    <a:p>
                      <a:r>
                        <a:rPr lang="en-US" sz="1200" b="0" i="0" kern="1200" dirty="0">
                          <a:solidFill>
                            <a:schemeClr val="dk1"/>
                          </a:solidFill>
                          <a:effectLst/>
                          <a:latin typeface="+mn-lt"/>
                          <a:ea typeface="+mn-ea"/>
                          <a:cs typeface="+mn-cs"/>
                        </a:rPr>
                        <a:t>Confirm that a user can receive a text message from another user.</a:t>
                      </a:r>
                      <a:endParaRPr lang="en-US" sz="1000" dirty="0"/>
                    </a:p>
                  </a:txBody>
                  <a:tcPr/>
                </a:tc>
                <a:tc>
                  <a:txBody>
                    <a:bodyPr/>
                    <a:lstStyle/>
                    <a:p>
                      <a:pPr marL="400050" indent="-400050">
                        <a:buFont typeface="+mj-lt"/>
                        <a:buAutoNum type="romanLcPeriod"/>
                      </a:pPr>
                      <a:r>
                        <a:rPr lang="en-US" sz="1100" b="0" i="0" kern="1200" dirty="0">
                          <a:solidFill>
                            <a:schemeClr val="dk1"/>
                          </a:solidFill>
                          <a:effectLst/>
                          <a:latin typeface="+mn-lt"/>
                          <a:ea typeface="+mn-ea"/>
                          <a:cs typeface="+mn-cs"/>
                        </a:rPr>
                        <a:t>Open the chat interface.</a:t>
                      </a:r>
                    </a:p>
                    <a:p>
                      <a:pPr marL="400050" indent="-400050">
                        <a:buFont typeface="+mj-lt"/>
                        <a:buAutoNum type="romanLcPeriod"/>
                      </a:pPr>
                      <a:r>
                        <a:rPr lang="en-US" sz="1100" b="0" i="0" kern="1200" dirty="0">
                          <a:solidFill>
                            <a:schemeClr val="dk1"/>
                          </a:solidFill>
                          <a:effectLst/>
                          <a:latin typeface="+mn-lt"/>
                          <a:ea typeface="+mn-ea"/>
                          <a:cs typeface="+mn-cs"/>
                        </a:rPr>
                        <a:t>Wait for a new incoming message.</a:t>
                      </a:r>
                    </a:p>
                    <a:p>
                      <a:endParaRPr lang="en-US" sz="1100" dirty="0"/>
                    </a:p>
                  </a:txBody>
                  <a:tcPr/>
                </a:tc>
                <a:tc>
                  <a:txBody>
                    <a:bodyPr/>
                    <a:lstStyle/>
                    <a:p>
                      <a:r>
                        <a:rPr lang="en-US" sz="1200" dirty="0"/>
                        <a:t>The received message is displayed in the chat interface with the correct content and sender information.</a:t>
                      </a:r>
                    </a:p>
                  </a:txBody>
                  <a:tcPr/>
                </a:tc>
                <a:extLst>
                  <a:ext uri="{0D108BD9-81ED-4DB2-BD59-A6C34878D82A}">
                    <a16:rowId xmlns:a16="http://schemas.microsoft.com/office/drawing/2014/main" val="707271361"/>
                  </a:ext>
                </a:extLst>
              </a:tr>
              <a:tr h="1052772">
                <a:tc>
                  <a:txBody>
                    <a:bodyPr/>
                    <a:lstStyle/>
                    <a:p>
                      <a:r>
                        <a:rPr lang="en-US" dirty="0"/>
                        <a:t>3</a:t>
                      </a:r>
                    </a:p>
                  </a:txBody>
                  <a:tcPr/>
                </a:tc>
                <a:tc>
                  <a:txBody>
                    <a:bodyPr/>
                    <a:lstStyle/>
                    <a:p>
                      <a:r>
                        <a:rPr lang="en-US" sz="1200" dirty="0"/>
                        <a:t>Push Notification</a:t>
                      </a:r>
                    </a:p>
                  </a:txBody>
                  <a:tcPr/>
                </a:tc>
                <a:tc>
                  <a:txBody>
                    <a:bodyPr/>
                    <a:lstStyle/>
                    <a:p>
                      <a:r>
                        <a:rPr lang="en-US" sz="1200" dirty="0"/>
                        <a:t>If Receiver offline or not use in the app now, then send push notification to inform new message</a:t>
                      </a:r>
                    </a:p>
                  </a:txBody>
                  <a:tcPr/>
                </a:tc>
                <a:tc>
                  <a:txBody>
                    <a:bodyPr/>
                    <a:lstStyle/>
                    <a:p>
                      <a:pPr marL="285750" indent="-285750">
                        <a:buFont typeface="+mj-lt"/>
                        <a:buAutoNum type="romanLcPeriod"/>
                      </a:pPr>
                      <a:r>
                        <a:rPr lang="en-US" sz="1100" dirty="0"/>
                        <a:t>Send a message from one user to another.</a:t>
                      </a:r>
                    </a:p>
                    <a:p>
                      <a:pPr marL="285750" indent="-285750">
                        <a:buFont typeface="+mj-lt"/>
                        <a:buAutoNum type="romanLcPeriod"/>
                      </a:pPr>
                      <a:r>
                        <a:rPr lang="en-US" sz="1100" dirty="0"/>
                        <a:t>Check receiver now offline</a:t>
                      </a:r>
                    </a:p>
                    <a:p>
                      <a:pPr marL="285750" marR="0" lvl="0" indent="-285750" algn="l" defTabSz="914400" rtl="0" eaLnBrk="1" fontAlgn="auto" latinLnBrk="0" hangingPunct="1">
                        <a:lnSpc>
                          <a:spcPct val="100000"/>
                        </a:lnSpc>
                        <a:spcBef>
                          <a:spcPts val="0"/>
                        </a:spcBef>
                        <a:spcAft>
                          <a:spcPts val="0"/>
                        </a:spcAft>
                        <a:buClrTx/>
                        <a:buSzTx/>
                        <a:buFont typeface="+mj-lt"/>
                        <a:buAutoNum type="romanLcPeriod"/>
                        <a:tabLst/>
                        <a:defRPr/>
                      </a:pPr>
                      <a:r>
                        <a:rPr lang="en-US" sz="1100" b="0" i="0" kern="1200" dirty="0">
                          <a:solidFill>
                            <a:schemeClr val="dk1"/>
                          </a:solidFill>
                          <a:effectLst/>
                          <a:latin typeface="+mn-lt"/>
                          <a:ea typeface="+mn-ea"/>
                          <a:cs typeface="+mn-cs"/>
                        </a:rPr>
                        <a:t>Wait for a incoming Notification.</a:t>
                      </a:r>
                    </a:p>
                    <a:p>
                      <a:endParaRPr lang="en-US" sz="1100" dirty="0"/>
                    </a:p>
                  </a:txBody>
                  <a:tcPr/>
                </a:tc>
                <a:tc>
                  <a:txBody>
                    <a:bodyPr/>
                    <a:lstStyle/>
                    <a:p>
                      <a:r>
                        <a:rPr lang="en-US" sz="1200" dirty="0"/>
                        <a:t>The received notification is displayed in the receiver’s Notification panel</a:t>
                      </a:r>
                    </a:p>
                  </a:txBody>
                  <a:tcPr/>
                </a:tc>
                <a:extLst>
                  <a:ext uri="{0D108BD9-81ED-4DB2-BD59-A6C34878D82A}">
                    <a16:rowId xmlns:a16="http://schemas.microsoft.com/office/drawing/2014/main" val="3330643530"/>
                  </a:ext>
                </a:extLst>
              </a:tr>
              <a:tr h="891932">
                <a:tc>
                  <a:txBody>
                    <a:bodyPr/>
                    <a:lstStyle/>
                    <a:p>
                      <a:r>
                        <a:rPr lang="en-US" dirty="0"/>
                        <a:t>4</a:t>
                      </a:r>
                    </a:p>
                  </a:txBody>
                  <a:tcPr/>
                </a:tc>
                <a:tc>
                  <a:txBody>
                    <a:bodyPr/>
                    <a:lstStyle/>
                    <a:p>
                      <a:r>
                        <a:rPr lang="en-US" sz="1200" dirty="0"/>
                        <a:t>User Profile Display</a:t>
                      </a:r>
                    </a:p>
                  </a:txBody>
                  <a:tcPr/>
                </a:tc>
                <a:tc>
                  <a:txBody>
                    <a:bodyPr/>
                    <a:lstStyle/>
                    <a:p>
                      <a:r>
                        <a:rPr lang="en-US" sz="1200" dirty="0"/>
                        <a:t>Ensure that user profiles are displayed correctly.</a:t>
                      </a:r>
                    </a:p>
                  </a:txBody>
                  <a:tcPr/>
                </a:tc>
                <a:tc>
                  <a:txBody>
                    <a:bodyPr/>
                    <a:lstStyle/>
                    <a:p>
                      <a:pPr marL="285750" indent="-285750">
                        <a:buFont typeface="+mj-lt"/>
                        <a:buAutoNum type="romanLcPeriod"/>
                      </a:pPr>
                      <a:r>
                        <a:rPr lang="en-US" sz="1100" dirty="0"/>
                        <a:t>Open the user profile page.</a:t>
                      </a:r>
                    </a:p>
                    <a:p>
                      <a:pPr marL="285750" indent="-285750">
                        <a:buFont typeface="+mj-lt"/>
                        <a:buAutoNum type="romanLcPeriod"/>
                      </a:pPr>
                      <a:r>
                        <a:rPr lang="en-US" sz="1100" dirty="0"/>
                        <a:t>Verify that the user's name, profile picture, and other relevant information are displayed accurately.</a:t>
                      </a:r>
                    </a:p>
                  </a:txBody>
                  <a:tcPr/>
                </a:tc>
                <a:tc>
                  <a:txBody>
                    <a:bodyPr/>
                    <a:lstStyle/>
                    <a:p>
                      <a:r>
                        <a:rPr lang="en-US" sz="1200" dirty="0"/>
                        <a:t>The user's profile information is correctly presented in the app.</a:t>
                      </a:r>
                    </a:p>
                  </a:txBody>
                  <a:tcPr/>
                </a:tc>
                <a:extLst>
                  <a:ext uri="{0D108BD9-81ED-4DB2-BD59-A6C34878D82A}">
                    <a16:rowId xmlns:a16="http://schemas.microsoft.com/office/drawing/2014/main" val="401221022"/>
                  </a:ext>
                </a:extLst>
              </a:tr>
              <a:tr h="789579">
                <a:tc>
                  <a:txBody>
                    <a:bodyPr/>
                    <a:lstStyle/>
                    <a:p>
                      <a:r>
                        <a:rPr lang="en-US" dirty="0"/>
                        <a:t>5</a:t>
                      </a:r>
                    </a:p>
                  </a:txBody>
                  <a:tcPr/>
                </a:tc>
                <a:tc>
                  <a:txBody>
                    <a:bodyPr/>
                    <a:lstStyle/>
                    <a:p>
                      <a:r>
                        <a:rPr lang="en-US" sz="1200" dirty="0"/>
                        <a:t>Error Handling</a:t>
                      </a:r>
                    </a:p>
                  </a:txBody>
                  <a:tcPr/>
                </a:tc>
                <a:tc>
                  <a:txBody>
                    <a:bodyPr/>
                    <a:lstStyle/>
                    <a:p>
                      <a:r>
                        <a:rPr lang="en-US" sz="1200" dirty="0"/>
                        <a:t>Validate that error messages are displayed appropriately when encountering issues.</a:t>
                      </a:r>
                    </a:p>
                  </a:txBody>
                  <a:tcPr/>
                </a:tc>
                <a:tc>
                  <a:txBody>
                    <a:bodyPr/>
                    <a:lstStyle/>
                    <a:p>
                      <a:pPr marL="285750" indent="-285750">
                        <a:buFont typeface="+mj-lt"/>
                        <a:buAutoNum type="romanLcPeriod"/>
                      </a:pPr>
                      <a:r>
                        <a:rPr lang="en-US" sz="1100" dirty="0"/>
                        <a:t>Simulate a network disconnection.</a:t>
                      </a:r>
                    </a:p>
                    <a:p>
                      <a:pPr marL="285750" indent="-285750">
                        <a:buFont typeface="+mj-lt"/>
                        <a:buAutoNum type="romanLcPeriod"/>
                      </a:pPr>
                      <a:r>
                        <a:rPr lang="en-US" sz="1100" dirty="0"/>
                        <a:t>Attempt to send a message.</a:t>
                      </a:r>
                    </a:p>
                  </a:txBody>
                  <a:tcPr/>
                </a:tc>
                <a:tc>
                  <a:txBody>
                    <a:bodyPr/>
                    <a:lstStyle/>
                    <a:p>
                      <a:r>
                        <a:rPr lang="en-US" sz="1200" dirty="0"/>
                        <a:t>An error message is displayed indicating the failure to send the message due to a network issue.</a:t>
                      </a:r>
                    </a:p>
                  </a:txBody>
                  <a:tcPr/>
                </a:tc>
                <a:extLst>
                  <a:ext uri="{0D108BD9-81ED-4DB2-BD59-A6C34878D82A}">
                    <a16:rowId xmlns:a16="http://schemas.microsoft.com/office/drawing/2014/main" val="2846529965"/>
                  </a:ext>
                </a:extLst>
              </a:tr>
              <a:tr h="1028061">
                <a:tc>
                  <a:txBody>
                    <a:bodyPr/>
                    <a:lstStyle/>
                    <a:p>
                      <a:r>
                        <a:rPr lang="en-US" dirty="0"/>
                        <a:t>6</a:t>
                      </a:r>
                    </a:p>
                  </a:txBody>
                  <a:tcPr/>
                </a:tc>
                <a:tc>
                  <a:txBody>
                    <a:bodyPr/>
                    <a:lstStyle/>
                    <a:p>
                      <a:r>
                        <a:rPr lang="en-US" sz="1200" dirty="0"/>
                        <a:t>Performance and Responsiveness</a:t>
                      </a:r>
                    </a:p>
                  </a:txBody>
                  <a:tcPr/>
                </a:tc>
                <a:tc>
                  <a:txBody>
                    <a:bodyPr/>
                    <a:lstStyle/>
                    <a:p>
                      <a:r>
                        <a:rPr lang="en-US" sz="1200" dirty="0"/>
                        <a:t>Evaluate the app's performance and responsiveness under different scenarios.</a:t>
                      </a:r>
                    </a:p>
                  </a:txBody>
                  <a:tcPr/>
                </a:tc>
                <a:tc>
                  <a:txBody>
                    <a:bodyPr/>
                    <a:lstStyle/>
                    <a:p>
                      <a:pPr marL="285750" indent="-285750">
                        <a:buFont typeface="+mj-lt"/>
                        <a:buAutoNum type="romanLcPeriod"/>
                      </a:pPr>
                      <a:r>
                        <a:rPr lang="en-US" sz="1100" dirty="0"/>
                        <a:t>Simulate a high volume of messages being sent and received simultaneously.</a:t>
                      </a:r>
                    </a:p>
                    <a:p>
                      <a:pPr marL="285750" indent="-285750">
                        <a:buFont typeface="+mj-lt"/>
                        <a:buAutoNum type="romanLcPeriod"/>
                      </a:pPr>
                      <a:r>
                        <a:rPr lang="en-US" sz="1100" dirty="0"/>
                        <a:t>Measure the app's response time and overall performance.</a:t>
                      </a:r>
                    </a:p>
                  </a:txBody>
                  <a:tcPr/>
                </a:tc>
                <a:tc>
                  <a:txBody>
                    <a:bodyPr/>
                    <a:lstStyle/>
                    <a:p>
                      <a:r>
                        <a:rPr lang="en-US" sz="1200" dirty="0"/>
                        <a:t>The app should handle the load efficiently without significant delays or crashes.</a:t>
                      </a:r>
                    </a:p>
                  </a:txBody>
                  <a:tcPr/>
                </a:tc>
                <a:extLst>
                  <a:ext uri="{0D108BD9-81ED-4DB2-BD59-A6C34878D82A}">
                    <a16:rowId xmlns:a16="http://schemas.microsoft.com/office/drawing/2014/main" val="1121064502"/>
                  </a:ext>
                </a:extLst>
              </a:tr>
            </a:tbl>
          </a:graphicData>
        </a:graphic>
      </p:graphicFrame>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a:xfrm>
            <a:off x="4143103" y="6705493"/>
            <a:ext cx="4114800" cy="16496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The Final Evaluation of the EEI4369</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a:xfrm>
            <a:off x="9274628" y="6705493"/>
            <a:ext cx="2471057" cy="18256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6615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User Interface and User Experience</a:t>
            </a:r>
          </a:p>
        </p:txBody>
      </p:sp>
      <p:pic>
        <p:nvPicPr>
          <p:cNvPr id="5" name="Content Placeholder 4">
            <a:extLst>
              <a:ext uri="{FF2B5EF4-FFF2-40B4-BE49-F238E27FC236}">
                <a16:creationId xmlns:a16="http://schemas.microsoft.com/office/drawing/2014/main" id="{A44117F7-DE9A-B070-0A44-B9F2A686B451}"/>
              </a:ext>
            </a:extLst>
          </p:cNvPr>
          <p:cNvPicPr>
            <a:picLocks noGrp="1" noChangeAspect="1"/>
          </p:cNvPicPr>
          <p:nvPr>
            <p:ph sz="half" idx="2"/>
          </p:nvPr>
        </p:nvPicPr>
        <p:blipFill>
          <a:blip r:embed="rId2"/>
          <a:stretch>
            <a:fillRect/>
          </a:stretch>
        </p:blipFill>
        <p:spPr>
          <a:xfrm>
            <a:off x="3410995" y="1554162"/>
            <a:ext cx="5550125" cy="4852665"/>
          </a:xfrm>
        </p:spPr>
      </p:pic>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The Final Evaluation of the EEI4369</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808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267235" y="293766"/>
            <a:ext cx="10515600" cy="1325563"/>
          </a:xfrm>
        </p:spPr>
        <p:txBody>
          <a:bodyPr/>
          <a:lstStyle/>
          <a:p>
            <a:r>
              <a:rPr lang="en-US" dirty="0"/>
              <a:t>User Interfaces</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The Final Evaluation of the EEI4369</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65B93729-1CBE-408E-8082-89BDA7884466}"/>
              </a:ext>
            </a:extLst>
          </p:cNvPr>
          <p:cNvPicPr>
            <a:picLocks noGrp="1" noChangeAspect="1"/>
          </p:cNvPicPr>
          <p:nvPr>
            <p:ph sz="half" idx="2"/>
          </p:nvPr>
        </p:nvPicPr>
        <p:blipFill>
          <a:blip r:embed="rId2"/>
          <a:stretch>
            <a:fillRect/>
          </a:stretch>
        </p:blipFill>
        <p:spPr>
          <a:xfrm>
            <a:off x="267235" y="1638697"/>
            <a:ext cx="1737567" cy="368458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B4B122F-986F-04A2-55F4-855E94B1A7E9}"/>
              </a:ext>
            </a:extLst>
          </p:cNvPr>
          <p:cNvPicPr>
            <a:picLocks noChangeAspect="1"/>
          </p:cNvPicPr>
          <p:nvPr/>
        </p:nvPicPr>
        <p:blipFill>
          <a:blip r:embed="rId3"/>
          <a:stretch>
            <a:fillRect/>
          </a:stretch>
        </p:blipFill>
        <p:spPr>
          <a:xfrm>
            <a:off x="2264367" y="1638697"/>
            <a:ext cx="1737568" cy="368458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1C3983A-0B7C-F465-05BB-16678BA26347}"/>
              </a:ext>
            </a:extLst>
          </p:cNvPr>
          <p:cNvPicPr>
            <a:picLocks noChangeAspect="1"/>
          </p:cNvPicPr>
          <p:nvPr/>
        </p:nvPicPr>
        <p:blipFill>
          <a:blip r:embed="rId4"/>
          <a:srcRect/>
          <a:stretch/>
        </p:blipFill>
        <p:spPr>
          <a:xfrm>
            <a:off x="4261500" y="1638697"/>
            <a:ext cx="1737567" cy="368458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8D78E5F-7199-F0CA-67C7-00A39D2A6493}"/>
              </a:ext>
            </a:extLst>
          </p:cNvPr>
          <p:cNvPicPr>
            <a:picLocks noChangeAspect="1"/>
          </p:cNvPicPr>
          <p:nvPr/>
        </p:nvPicPr>
        <p:blipFill>
          <a:blip r:embed="rId5"/>
          <a:srcRect/>
          <a:stretch/>
        </p:blipFill>
        <p:spPr>
          <a:xfrm>
            <a:off x="6258632" y="1638697"/>
            <a:ext cx="1737567" cy="368458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CD965AF-0718-D119-4243-E672C8BA0592}"/>
              </a:ext>
            </a:extLst>
          </p:cNvPr>
          <p:cNvPicPr>
            <a:picLocks noChangeAspect="1"/>
          </p:cNvPicPr>
          <p:nvPr/>
        </p:nvPicPr>
        <p:blipFill>
          <a:blip r:embed="rId6"/>
          <a:srcRect/>
          <a:stretch/>
        </p:blipFill>
        <p:spPr>
          <a:xfrm>
            <a:off x="8255764" y="1638697"/>
            <a:ext cx="1737567" cy="368458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04AFC9D1-3C44-9784-77C1-C357E915E358}"/>
              </a:ext>
            </a:extLst>
          </p:cNvPr>
          <p:cNvPicPr>
            <a:picLocks noChangeAspect="1"/>
          </p:cNvPicPr>
          <p:nvPr/>
        </p:nvPicPr>
        <p:blipFill>
          <a:blip r:embed="rId7"/>
          <a:srcRect/>
          <a:stretch/>
        </p:blipFill>
        <p:spPr>
          <a:xfrm>
            <a:off x="10252896" y="1638697"/>
            <a:ext cx="1737566" cy="3684586"/>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61A77047-79FC-8AD5-98DF-CDBF6E7B0052}"/>
              </a:ext>
            </a:extLst>
          </p:cNvPr>
          <p:cNvSpPr txBox="1"/>
          <p:nvPr/>
        </p:nvSpPr>
        <p:spPr>
          <a:xfrm>
            <a:off x="718756" y="5532120"/>
            <a:ext cx="834524" cy="369332"/>
          </a:xfrm>
          <a:prstGeom prst="rect">
            <a:avLst/>
          </a:prstGeom>
          <a:noFill/>
        </p:spPr>
        <p:txBody>
          <a:bodyPr wrap="none" rtlCol="0">
            <a:spAutoFit/>
          </a:bodyPr>
          <a:lstStyle/>
          <a:p>
            <a:r>
              <a:rPr lang="en-US" dirty="0"/>
              <a:t>Log in</a:t>
            </a:r>
          </a:p>
        </p:txBody>
      </p:sp>
      <p:sp>
        <p:nvSpPr>
          <p:cNvPr id="13" name="TextBox 12">
            <a:extLst>
              <a:ext uri="{FF2B5EF4-FFF2-40B4-BE49-F238E27FC236}">
                <a16:creationId xmlns:a16="http://schemas.microsoft.com/office/drawing/2014/main" id="{C9345C29-37C8-A6C6-104D-31C983792735}"/>
              </a:ext>
            </a:extLst>
          </p:cNvPr>
          <p:cNvSpPr txBox="1"/>
          <p:nvPr/>
        </p:nvSpPr>
        <p:spPr>
          <a:xfrm>
            <a:off x="2427829" y="5532120"/>
            <a:ext cx="1410643" cy="369332"/>
          </a:xfrm>
          <a:prstGeom prst="rect">
            <a:avLst/>
          </a:prstGeom>
          <a:noFill/>
        </p:spPr>
        <p:txBody>
          <a:bodyPr wrap="none" rtlCol="0">
            <a:spAutoFit/>
          </a:bodyPr>
          <a:lstStyle/>
          <a:p>
            <a:r>
              <a:rPr lang="en-US" dirty="0"/>
              <a:t>Log in error</a:t>
            </a:r>
          </a:p>
        </p:txBody>
      </p:sp>
      <p:sp>
        <p:nvSpPr>
          <p:cNvPr id="14" name="TextBox 13">
            <a:extLst>
              <a:ext uri="{FF2B5EF4-FFF2-40B4-BE49-F238E27FC236}">
                <a16:creationId xmlns:a16="http://schemas.microsoft.com/office/drawing/2014/main" id="{9A2EC748-AFE7-A8F3-648D-8766C66692C8}"/>
              </a:ext>
            </a:extLst>
          </p:cNvPr>
          <p:cNvSpPr txBox="1"/>
          <p:nvPr/>
        </p:nvSpPr>
        <p:spPr>
          <a:xfrm>
            <a:off x="4713021" y="5532120"/>
            <a:ext cx="902811" cy="369332"/>
          </a:xfrm>
          <a:prstGeom prst="rect">
            <a:avLst/>
          </a:prstGeom>
          <a:noFill/>
        </p:spPr>
        <p:txBody>
          <a:bodyPr wrap="none" rtlCol="0">
            <a:spAutoFit/>
          </a:bodyPr>
          <a:lstStyle/>
          <a:p>
            <a:r>
              <a:rPr lang="en-US" dirty="0"/>
              <a:t>Sign in</a:t>
            </a:r>
          </a:p>
        </p:txBody>
      </p:sp>
      <p:sp>
        <p:nvSpPr>
          <p:cNvPr id="15" name="TextBox 14">
            <a:extLst>
              <a:ext uri="{FF2B5EF4-FFF2-40B4-BE49-F238E27FC236}">
                <a16:creationId xmlns:a16="http://schemas.microsoft.com/office/drawing/2014/main" id="{C6EAF8A2-C0B1-1833-FE8A-BA7196DB8BEF}"/>
              </a:ext>
            </a:extLst>
          </p:cNvPr>
          <p:cNvSpPr txBox="1"/>
          <p:nvPr/>
        </p:nvSpPr>
        <p:spPr>
          <a:xfrm>
            <a:off x="6397215" y="5532120"/>
            <a:ext cx="1460400" cy="369332"/>
          </a:xfrm>
          <a:prstGeom prst="rect">
            <a:avLst/>
          </a:prstGeom>
          <a:noFill/>
        </p:spPr>
        <p:txBody>
          <a:bodyPr wrap="none" rtlCol="0">
            <a:spAutoFit/>
          </a:bodyPr>
          <a:lstStyle/>
          <a:p>
            <a:r>
              <a:rPr lang="en-US" dirty="0"/>
              <a:t>Recent Chat</a:t>
            </a:r>
          </a:p>
        </p:txBody>
      </p:sp>
      <p:sp>
        <p:nvSpPr>
          <p:cNvPr id="16" name="TextBox 15">
            <a:extLst>
              <a:ext uri="{FF2B5EF4-FFF2-40B4-BE49-F238E27FC236}">
                <a16:creationId xmlns:a16="http://schemas.microsoft.com/office/drawing/2014/main" id="{CFAC6FEE-CBC3-7963-9D8F-F2AB00AF3A21}"/>
              </a:ext>
            </a:extLst>
          </p:cNvPr>
          <p:cNvSpPr txBox="1"/>
          <p:nvPr/>
        </p:nvSpPr>
        <p:spPr>
          <a:xfrm>
            <a:off x="8444521" y="5532120"/>
            <a:ext cx="1360052" cy="369332"/>
          </a:xfrm>
          <a:prstGeom prst="rect">
            <a:avLst/>
          </a:prstGeom>
          <a:noFill/>
        </p:spPr>
        <p:txBody>
          <a:bodyPr wrap="none" rtlCol="0">
            <a:spAutoFit/>
          </a:bodyPr>
          <a:lstStyle/>
          <a:p>
            <a:r>
              <a:rPr lang="en-US" dirty="0"/>
              <a:t>Contact list</a:t>
            </a:r>
          </a:p>
        </p:txBody>
      </p:sp>
      <p:sp>
        <p:nvSpPr>
          <p:cNvPr id="17" name="TextBox 16">
            <a:extLst>
              <a:ext uri="{FF2B5EF4-FFF2-40B4-BE49-F238E27FC236}">
                <a16:creationId xmlns:a16="http://schemas.microsoft.com/office/drawing/2014/main" id="{0EE9535C-452B-E7E6-A7BB-26D211B1F9D8}"/>
              </a:ext>
            </a:extLst>
          </p:cNvPr>
          <p:cNvSpPr txBox="1"/>
          <p:nvPr/>
        </p:nvSpPr>
        <p:spPr>
          <a:xfrm>
            <a:off x="10404976" y="5532120"/>
            <a:ext cx="1433406" cy="369332"/>
          </a:xfrm>
          <a:prstGeom prst="rect">
            <a:avLst/>
          </a:prstGeom>
          <a:noFill/>
        </p:spPr>
        <p:txBody>
          <a:bodyPr wrap="none" rtlCol="0">
            <a:spAutoFit/>
          </a:bodyPr>
          <a:lstStyle/>
          <a:p>
            <a:r>
              <a:rPr lang="en-US" dirty="0"/>
              <a:t>Chat screen</a:t>
            </a:r>
          </a:p>
        </p:txBody>
      </p:sp>
    </p:spTree>
    <p:extLst>
      <p:ext uri="{BB962C8B-B14F-4D97-AF65-F5344CB8AC3E}">
        <p14:creationId xmlns:p14="http://schemas.microsoft.com/office/powerpoint/2010/main" val="2469436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Conclusion</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9788" y="1554480"/>
            <a:ext cx="10443908" cy="4635183"/>
          </a:xfrm>
        </p:spPr>
        <p:txBody>
          <a:bodyPr>
            <a:normAutofit fontScale="92500"/>
          </a:bodyPr>
          <a:lstStyle/>
          <a:p>
            <a:r>
              <a:rPr lang="en-US" dirty="0"/>
              <a:t>The conclusion is Chat Application is very nice and unique apps in mobile application. This is because it have many advantage if we install and use the application. One of the advantage is we will get our own account for the application. This is easy way to add new friends because we just create an account and automatically they become our new friend.   but they you must have internet access. If you don't have internet access, you cant use all the features.  So, Chat app is comfortable application and user friendly. </a:t>
            </a:r>
          </a:p>
          <a:p>
            <a:r>
              <a:rPr lang="en-US" dirty="0"/>
              <a:t>This app also have Realtime database properties. It is because this application can share the information at moments side, integrity because we can save our friends message and friends moments. </a:t>
            </a:r>
          </a:p>
          <a:p>
            <a:r>
              <a:rPr lang="en-US" dirty="0"/>
              <a:t>We will update have many element of multimedia audio, animation, video and images. Its present animation sticker because it's the way to interact user to chat with their friend. Also provide video call as video as of element multimedia for further development. </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The Final Evaluation of the EEI4369</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041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9788" y="1554480"/>
            <a:ext cx="10443908" cy="4635183"/>
          </a:xfrm>
        </p:spPr>
        <p:txBody>
          <a:bodyPr>
            <a:normAutofit/>
          </a:bodyPr>
          <a:lstStyle/>
          <a:p>
            <a:r>
              <a:rPr lang="en-US" dirty="0">
                <a:hlinkClick r:id="rId2"/>
              </a:rPr>
              <a:t>https://www.youtube.com</a:t>
            </a:r>
            <a:endParaRPr lang="en-US" dirty="0"/>
          </a:p>
          <a:p>
            <a:r>
              <a:rPr lang="en-US" dirty="0">
                <a:hlinkClick r:id="rId3"/>
              </a:rPr>
              <a:t>https://developer.android.com</a:t>
            </a:r>
            <a:endParaRPr lang="en-US" dirty="0"/>
          </a:p>
          <a:p>
            <a:r>
              <a:rPr lang="en-US" dirty="0">
                <a:hlinkClick r:id="rId4"/>
              </a:rPr>
              <a:t>https://console.firebase.google.com</a:t>
            </a:r>
            <a:endParaRPr lang="en-US" dirty="0"/>
          </a:p>
          <a:p>
            <a:r>
              <a:rPr lang="en-US" dirty="0">
                <a:hlinkClick r:id="rId5"/>
              </a:rPr>
              <a:t>https://fcm.googleapis.com/fcm/</a:t>
            </a:r>
            <a:endParaRPr lang="en-US" dirty="0"/>
          </a:p>
          <a:p>
            <a:r>
              <a:rPr lang="en-US" dirty="0"/>
              <a:t>Retrofit</a:t>
            </a:r>
          </a:p>
          <a:p>
            <a:r>
              <a:rPr lang="en-US" dirty="0">
                <a:hlinkClick r:id="rId6"/>
              </a:rPr>
              <a:t>https://openai.com/blog/chatgpt</a:t>
            </a:r>
            <a:endParaRPr lang="en-US" dirty="0"/>
          </a:p>
          <a:p>
            <a:r>
              <a:rPr lang="en-US" dirty="0"/>
              <a:t>https://stackoverflow.com/</a:t>
            </a:r>
          </a:p>
          <a:p>
            <a:endParaRPr lang="en-US" dirty="0"/>
          </a:p>
          <a:p>
            <a:endParaRPr lang="en-US" dirty="0"/>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The Final Evaluation of the EEI4369</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87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Appendix</a:t>
            </a:r>
          </a:p>
        </p:txBody>
      </p:sp>
      <p:pic>
        <p:nvPicPr>
          <p:cNvPr id="5" name="Content Placeholder 4">
            <a:extLst>
              <a:ext uri="{FF2B5EF4-FFF2-40B4-BE49-F238E27FC236}">
                <a16:creationId xmlns:a16="http://schemas.microsoft.com/office/drawing/2014/main" id="{42B097A6-4751-99E5-B3A1-09E01353975A}"/>
              </a:ext>
            </a:extLst>
          </p:cNvPr>
          <p:cNvPicPr>
            <a:picLocks noGrp="1" noChangeAspect="1"/>
          </p:cNvPicPr>
          <p:nvPr>
            <p:ph sz="half" idx="2"/>
          </p:nvPr>
        </p:nvPicPr>
        <p:blipFill>
          <a:blip r:embed="rId2"/>
          <a:stretch>
            <a:fillRect/>
          </a:stretch>
        </p:blipFill>
        <p:spPr>
          <a:xfrm>
            <a:off x="836612" y="1541100"/>
            <a:ext cx="4927311" cy="3501163"/>
          </a:xfrm>
          <a:prstGeom prst="rect">
            <a:avLst/>
          </a:prstGeom>
          <a:ln>
            <a:noFill/>
          </a:ln>
          <a:effectLst>
            <a:outerShdw blurRad="292100" dist="139700" dir="2700000" algn="tl" rotWithShape="0">
              <a:srgbClr val="333333">
                <a:alpha val="65000"/>
              </a:srgbClr>
            </a:outerShdw>
          </a:effectLst>
        </p:spPr>
      </p:pic>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The Final Evaluation of the EEI4369</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E288AA66-1DF6-8AF3-BBCE-496E762AC41F}"/>
              </a:ext>
            </a:extLst>
          </p:cNvPr>
          <p:cNvPicPr>
            <a:picLocks noChangeAspect="1"/>
          </p:cNvPicPr>
          <p:nvPr/>
        </p:nvPicPr>
        <p:blipFill>
          <a:blip r:embed="rId3"/>
          <a:stretch>
            <a:fillRect/>
          </a:stretch>
        </p:blipFill>
        <p:spPr>
          <a:xfrm>
            <a:off x="6096000" y="1496059"/>
            <a:ext cx="5220678" cy="35462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8554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a:t>The Final Evaluation of the EEI4369</a:t>
            </a:r>
            <a:endParaRPr lang="en-US" noProof="0" dirty="0"/>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17</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dirty="0" err="1"/>
              <a:t>W.M.D.H.Gunatathna</a:t>
            </a:r>
            <a:endParaRPr lang="en-US" dirty="0"/>
          </a:p>
          <a:p>
            <a:pPr>
              <a:spcBef>
                <a:spcPts val="3000"/>
              </a:spcBef>
            </a:pPr>
            <a:r>
              <a:rPr lang="en-US" sz="1800" dirty="0"/>
              <a:t>Email:	s92083720@ousl.lk</a:t>
            </a:r>
          </a:p>
          <a:p>
            <a:pPr>
              <a:spcBef>
                <a:spcPts val="3000"/>
              </a:spcBef>
            </a:pPr>
            <a:r>
              <a:rPr lang="en-US" sz="1800" dirty="0"/>
              <a:t>Reg:	421643720</a:t>
            </a:r>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sz="4400" dirty="0">
                <a:effectLst/>
                <a:latin typeface="Calibri" panose="020F0502020204030204" pitchFamily="34" charset="0"/>
                <a:ea typeface="Calibri" panose="020F0502020204030204" pitchFamily="34" charset="0"/>
                <a:cs typeface="Iskoola Pota" panose="020B0502040204020203" pitchFamily="34" charset="0"/>
              </a:rPr>
              <a:t>Table of Contents</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870448" y="1391158"/>
            <a:ext cx="5705856" cy="4965192"/>
          </a:xfrm>
        </p:spPr>
        <p:txBody>
          <a:bodyPr>
            <a:normAutofit fontScale="85000" lnSpcReduction="20000"/>
          </a:bodyPr>
          <a:lstStyle/>
          <a:p>
            <a:pPr marL="571500" indent="-571500">
              <a:buFont typeface="+mj-lt"/>
              <a:buAutoNum type="romanUcPeriod"/>
            </a:pPr>
            <a:r>
              <a:rPr lang="en-US" dirty="0">
                <a:hlinkClick r:id="rId2" action="ppaction://hlinksldjump"/>
              </a:rPr>
              <a:t>Project Overview</a:t>
            </a:r>
            <a:endParaRPr lang="en-US" dirty="0"/>
          </a:p>
          <a:p>
            <a:pPr marL="571500" indent="-571500">
              <a:buFont typeface="+mj-lt"/>
              <a:buAutoNum type="romanUcPeriod"/>
            </a:pPr>
            <a:r>
              <a:rPr lang="en-US" dirty="0">
                <a:hlinkClick r:id="rId3" action="ppaction://hlinksldjump"/>
              </a:rPr>
              <a:t>Introduction</a:t>
            </a:r>
            <a:endParaRPr lang="en-US" dirty="0"/>
          </a:p>
          <a:p>
            <a:pPr marL="571500" indent="-571500">
              <a:buFont typeface="+mj-lt"/>
              <a:buAutoNum type="romanUcPeriod"/>
            </a:pPr>
            <a:r>
              <a:rPr lang="en-US" dirty="0">
                <a:hlinkClick r:id="rId4" action="ppaction://hlinksldjump"/>
              </a:rPr>
              <a:t>Objectives</a:t>
            </a:r>
            <a:endParaRPr lang="en-US" dirty="0"/>
          </a:p>
          <a:p>
            <a:pPr marL="571500" indent="-571500">
              <a:buFont typeface="+mj-lt"/>
              <a:buAutoNum type="romanUcPeriod"/>
            </a:pPr>
            <a:r>
              <a:rPr lang="en-US" dirty="0">
                <a:hlinkClick r:id="rId5" action="ppaction://hlinksldjump"/>
              </a:rPr>
              <a:t>Methodology</a:t>
            </a:r>
            <a:endParaRPr lang="en-US" dirty="0"/>
          </a:p>
          <a:p>
            <a:pPr marL="571500" indent="-571500">
              <a:buFont typeface="+mj-lt"/>
              <a:buAutoNum type="romanUcPeriod"/>
            </a:pPr>
            <a:r>
              <a:rPr lang="en-US" dirty="0">
                <a:hlinkClick r:id="rId6" action="ppaction://hlinksldjump"/>
              </a:rPr>
              <a:t>System Design</a:t>
            </a:r>
            <a:endParaRPr lang="en-US" dirty="0"/>
          </a:p>
          <a:p>
            <a:pPr marL="571500" indent="-571500">
              <a:buFont typeface="+mj-lt"/>
              <a:buAutoNum type="romanUcPeriod"/>
            </a:pPr>
            <a:r>
              <a:rPr lang="en-US" dirty="0">
                <a:hlinkClick r:id="rId7" action="ppaction://hlinksldjump"/>
              </a:rPr>
              <a:t>Features and Functionality</a:t>
            </a:r>
            <a:endParaRPr lang="en-US" dirty="0"/>
          </a:p>
          <a:p>
            <a:pPr marL="571500" indent="-571500">
              <a:buFont typeface="+mj-lt"/>
              <a:buAutoNum type="romanUcPeriod"/>
            </a:pPr>
            <a:r>
              <a:rPr lang="en-US" dirty="0">
                <a:hlinkClick r:id="rId8" action="ppaction://hlinksldjump"/>
              </a:rPr>
              <a:t>Implementation</a:t>
            </a:r>
            <a:endParaRPr lang="en-US" dirty="0"/>
          </a:p>
          <a:p>
            <a:pPr marL="571500" indent="-571500">
              <a:buFont typeface="+mj-lt"/>
              <a:buAutoNum type="romanUcPeriod"/>
            </a:pPr>
            <a:r>
              <a:rPr lang="en-US" dirty="0">
                <a:hlinkClick r:id="rId9" action="ppaction://hlinksldjump"/>
              </a:rPr>
              <a:t>Testing and Evaluation</a:t>
            </a:r>
            <a:endParaRPr lang="en-US" dirty="0"/>
          </a:p>
          <a:p>
            <a:pPr marL="571500" indent="-571500">
              <a:buFont typeface="+mj-lt"/>
              <a:buAutoNum type="romanUcPeriod"/>
            </a:pPr>
            <a:r>
              <a:rPr lang="en-US" dirty="0">
                <a:hlinkClick r:id="rId10" action="ppaction://hlinksldjump"/>
              </a:rPr>
              <a:t>User Interface and User Experience</a:t>
            </a:r>
            <a:endParaRPr lang="en-US" dirty="0"/>
          </a:p>
          <a:p>
            <a:pPr marL="571500" indent="-571500">
              <a:buFont typeface="+mj-lt"/>
              <a:buAutoNum type="romanUcPeriod"/>
            </a:pPr>
            <a:r>
              <a:rPr lang="en-US" dirty="0">
                <a:hlinkClick r:id="rId11" action="ppaction://hlinksldjump"/>
              </a:rPr>
              <a:t>Conclusion</a:t>
            </a:r>
            <a:endParaRPr lang="en-US" dirty="0"/>
          </a:p>
          <a:p>
            <a:pPr marL="571500" indent="-571500">
              <a:buFont typeface="+mj-lt"/>
              <a:buAutoNum type="romanUcPeriod"/>
            </a:pPr>
            <a:r>
              <a:rPr lang="en-US" dirty="0">
                <a:hlinkClick r:id="rId12" action="ppaction://hlinksldjump"/>
              </a:rPr>
              <a:t>References</a:t>
            </a:r>
            <a:endParaRPr lang="en-US" dirty="0"/>
          </a:p>
          <a:p>
            <a:pPr marL="571500" indent="-571500">
              <a:buFont typeface="+mj-lt"/>
              <a:buAutoNum type="romanUcPeriod"/>
            </a:pPr>
            <a:r>
              <a:rPr lang="en-US" dirty="0">
                <a:hlinkClick r:id="rId13" action="ppaction://hlinksldjump"/>
              </a:rPr>
              <a:t>Appendix</a:t>
            </a:r>
            <a:endParaRPr lang="en-US" dirty="0"/>
          </a:p>
          <a:p>
            <a:pPr marL="0" indent="0">
              <a:buNone/>
            </a:pPr>
            <a:endParaRPr lang="en-US" dirty="0"/>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The Final Evaluation of the EEI4369</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Project Overview</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539496" y="1825625"/>
            <a:ext cx="5806440" cy="2981506"/>
          </a:xfrm>
        </p:spPr>
        <p:txBody>
          <a:bodyPr/>
          <a:lstStyle/>
          <a:p>
            <a:r>
              <a:rPr lang="en-US" dirty="0"/>
              <a:t>Chatting is a method of using technology to bring people and ideas despite of the geographical barriers. This Project is an example of a real time chat application. It is made up of two application the client app ,which runs between any two users only..</a:t>
            </a:r>
          </a:p>
        </p:txBody>
      </p:sp>
      <p:pic>
        <p:nvPicPr>
          <p:cNvPr id="11" name="Picture Placeholder 10">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a:blip r:embed="rId2"/>
          <a:srcRect l="18514" r="18514"/>
          <a:stretch/>
        </p:blipFill>
        <p:spPr>
          <a:xfrm>
            <a:off x="7310207" y="1303033"/>
            <a:ext cx="2207046" cy="2204178"/>
          </a:xfrm>
        </p:spPr>
      </p:pic>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The Final Evaluation of the EEI4369</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8" name="Picture Placeholder 7">
            <a:extLst>
              <a:ext uri="{FF2B5EF4-FFF2-40B4-BE49-F238E27FC236}">
                <a16:creationId xmlns:a16="http://schemas.microsoft.com/office/drawing/2014/main" id="{68D44657-4FB4-FAB8-6562-665E83E01CB1}"/>
              </a:ext>
            </a:extLst>
          </p:cNvPr>
          <p:cNvPicPr>
            <a:picLocks noGrp="1" noChangeAspect="1"/>
          </p:cNvPicPr>
          <p:nvPr>
            <p:ph type="pic" sz="quarter" idx="14"/>
          </p:nvPr>
        </p:nvPicPr>
        <p:blipFill>
          <a:blip r:embed="rId3"/>
          <a:srcRect t="105" b="105"/>
          <a:stretch>
            <a:fillRect/>
          </a:stretch>
        </p:blipFill>
        <p:spPr>
          <a:xfrm>
            <a:off x="8069728" y="2494212"/>
            <a:ext cx="3683957" cy="3683957"/>
          </a:xfrm>
        </p:spPr>
      </p:pic>
      <p:sp>
        <p:nvSpPr>
          <p:cNvPr id="2" name="TextBox 1">
            <a:extLst>
              <a:ext uri="{FF2B5EF4-FFF2-40B4-BE49-F238E27FC236}">
                <a16:creationId xmlns:a16="http://schemas.microsoft.com/office/drawing/2014/main" id="{3586CA32-AD18-0E32-86A1-0CB1E687F6BC}"/>
              </a:ext>
            </a:extLst>
          </p:cNvPr>
          <p:cNvSpPr txBox="1"/>
          <p:nvPr/>
        </p:nvSpPr>
        <p:spPr>
          <a:xfrm>
            <a:off x="539496" y="5316395"/>
            <a:ext cx="4114800" cy="861774"/>
          </a:xfrm>
          <a:prstGeom prst="rect">
            <a:avLst/>
          </a:prstGeom>
          <a:noFill/>
        </p:spPr>
        <p:txBody>
          <a:bodyPr wrap="square" rtlCol="0">
            <a:spAutoFit/>
          </a:bodyPr>
          <a:lstStyle/>
          <a:p>
            <a:r>
              <a:rPr lang="en-US" sz="3200" b="1" dirty="0">
                <a:solidFill>
                  <a:schemeClr val="accent2">
                    <a:lumMod val="75000"/>
                  </a:schemeClr>
                </a:solidFill>
              </a:rPr>
              <a:t>Chat app </a:t>
            </a:r>
          </a:p>
          <a:p>
            <a:r>
              <a:rPr lang="en-US" dirty="0">
                <a:solidFill>
                  <a:schemeClr val="accent2">
                    <a:lumMod val="75000"/>
                  </a:schemeClr>
                </a:solidFill>
              </a:rPr>
              <a:t> Version 1.0</a:t>
            </a:r>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r>
              <a:rPr lang="en-US" dirty="0"/>
              <a:t>Collaboration and communication are the foundation of building a successful work environment and culture. There are an array of ways for team members to communicate, and today's modern professional doesn't want to be inundated with emails.</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The Final Evaluation of the EEI4369</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4466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Objectives</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9788" y="1554480"/>
            <a:ext cx="10443908" cy="4635183"/>
          </a:xfrm>
        </p:spPr>
        <p:txBody>
          <a:bodyPr>
            <a:normAutofit fontScale="92500"/>
          </a:bodyPr>
          <a:lstStyle/>
          <a:p>
            <a:r>
              <a:rPr lang="en-US" dirty="0"/>
              <a:t>Real-time messaging features within apps have made conversations in a virtual environment more interactive and engaging. </a:t>
            </a:r>
          </a:p>
          <a:p>
            <a:r>
              <a:rPr lang="en-US" dirty="0"/>
              <a:t>Above this, several other features like typing indicators, message history and push notifications etc. users everything they need to communicate with others directly on your app, limiting the need to opt for other external platforms.</a:t>
            </a:r>
          </a:p>
          <a:p>
            <a:r>
              <a:rPr lang="en-US" dirty="0"/>
              <a:t> In-app Chat is an instantaneous form of communication. In fact, text messaging has become the primary interaction channel for millennials across the globe. When you develop chat within an app, you get to connect from 2 users with each other to a number of users within the same space.</a:t>
            </a:r>
          </a:p>
          <a:p>
            <a:r>
              <a:rPr lang="en-US" dirty="0"/>
              <a:t>A real-time chat application offers users a quick and proactive space to interact with each other. In other words, the user engagement is very high in a live messaging app as the response rate is quicker than the traditional modes of communication.</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The Final Evaluation of the EEI4369</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838200" y="136525"/>
            <a:ext cx="10515600" cy="1325563"/>
          </a:xfrm>
        </p:spPr>
        <p:txBody>
          <a:bodyPr/>
          <a:lstStyle/>
          <a:p>
            <a:r>
              <a:rPr lang="en-US" dirty="0"/>
              <a:t>Methodology</a:t>
            </a:r>
          </a:p>
        </p:txBody>
      </p:sp>
      <p:graphicFrame>
        <p:nvGraphicFramePr>
          <p:cNvPr id="3" name="Table 4">
            <a:extLst>
              <a:ext uri="{FF2B5EF4-FFF2-40B4-BE49-F238E27FC236}">
                <a16:creationId xmlns:a16="http://schemas.microsoft.com/office/drawing/2014/main" id="{88A2D7E1-5993-9DC7-D690-5C39B76F3DB9}"/>
              </a:ext>
            </a:extLst>
          </p:cNvPr>
          <p:cNvGraphicFramePr>
            <a:graphicFrameLocks noGrp="1"/>
          </p:cNvGraphicFramePr>
          <p:nvPr>
            <p:ph sz="half" idx="2"/>
            <p:extLst>
              <p:ext uri="{D42A27DB-BD31-4B8C-83A1-F6EECF244321}">
                <p14:modId xmlns:p14="http://schemas.microsoft.com/office/powerpoint/2010/main" val="2693426977"/>
              </p:ext>
            </p:extLst>
          </p:nvPr>
        </p:nvGraphicFramePr>
        <p:xfrm>
          <a:off x="960120" y="1289305"/>
          <a:ext cx="10232136" cy="4963169"/>
        </p:xfrm>
        <a:graphic>
          <a:graphicData uri="http://schemas.openxmlformats.org/drawingml/2006/table">
            <a:tbl>
              <a:tblPr firstRow="1" bandRow="1">
                <a:tableStyleId>{5C22544A-7EE6-4342-B048-85BDC9FD1C3A}</a:tableStyleId>
              </a:tblPr>
              <a:tblGrid>
                <a:gridCol w="2558034">
                  <a:extLst>
                    <a:ext uri="{9D8B030D-6E8A-4147-A177-3AD203B41FA5}">
                      <a16:colId xmlns:a16="http://schemas.microsoft.com/office/drawing/2014/main" val="72473040"/>
                    </a:ext>
                  </a:extLst>
                </a:gridCol>
                <a:gridCol w="1620690">
                  <a:extLst>
                    <a:ext uri="{9D8B030D-6E8A-4147-A177-3AD203B41FA5}">
                      <a16:colId xmlns:a16="http://schemas.microsoft.com/office/drawing/2014/main" val="684662289"/>
                    </a:ext>
                  </a:extLst>
                </a:gridCol>
                <a:gridCol w="3866956">
                  <a:extLst>
                    <a:ext uri="{9D8B030D-6E8A-4147-A177-3AD203B41FA5}">
                      <a16:colId xmlns:a16="http://schemas.microsoft.com/office/drawing/2014/main" val="2366905160"/>
                    </a:ext>
                  </a:extLst>
                </a:gridCol>
                <a:gridCol w="2186456">
                  <a:extLst>
                    <a:ext uri="{9D8B030D-6E8A-4147-A177-3AD203B41FA5}">
                      <a16:colId xmlns:a16="http://schemas.microsoft.com/office/drawing/2014/main" val="954999044"/>
                    </a:ext>
                  </a:extLst>
                </a:gridCol>
              </a:tblGrid>
              <a:tr h="527870">
                <a:tc>
                  <a:txBody>
                    <a:bodyPr/>
                    <a:lstStyle/>
                    <a:p>
                      <a:pPr algn="ctr"/>
                      <a:r>
                        <a:rPr lang="en-US" sz="1600" dirty="0"/>
                        <a:t>Development tools</a:t>
                      </a:r>
                    </a:p>
                  </a:txBody>
                  <a:tcPr anchor="ctr"/>
                </a:tc>
                <a:tc>
                  <a:txBody>
                    <a:bodyPr/>
                    <a:lstStyle/>
                    <a:p>
                      <a:pPr algn="ctr"/>
                      <a:r>
                        <a:rPr lang="en-US" sz="1600" dirty="0"/>
                        <a:t>Programming languages</a:t>
                      </a:r>
                    </a:p>
                  </a:txBody>
                  <a:tcPr anchor="ctr"/>
                </a:tc>
                <a:tc>
                  <a:txBody>
                    <a:bodyPr/>
                    <a:lstStyle/>
                    <a:p>
                      <a:pPr algn="ctr"/>
                      <a:r>
                        <a:rPr lang="en-US" sz="1600" dirty="0"/>
                        <a:t>Frameworks </a:t>
                      </a:r>
                      <a:r>
                        <a:rPr lang="en-US" sz="1600" b="1" kern="1200" dirty="0">
                          <a:solidFill>
                            <a:schemeClr val="lt1"/>
                          </a:solidFill>
                          <a:effectLst/>
                          <a:latin typeface="+mn-lt"/>
                          <a:ea typeface="+mn-ea"/>
                          <a:cs typeface="+mn-cs"/>
                        </a:rPr>
                        <a:t>and libraries </a:t>
                      </a:r>
                      <a:endParaRPr lang="en-US" sz="1600" dirty="0"/>
                    </a:p>
                  </a:txBody>
                  <a:tcPr anchor="ctr"/>
                </a:tc>
                <a:tc>
                  <a:txBody>
                    <a:bodyPr/>
                    <a:lstStyle/>
                    <a:p>
                      <a:pPr algn="ctr"/>
                      <a:r>
                        <a:rPr lang="en-US" sz="1600" dirty="0"/>
                        <a:t>A P I s</a:t>
                      </a:r>
                    </a:p>
                  </a:txBody>
                  <a:tcPr anchor="ctr"/>
                </a:tc>
                <a:extLst>
                  <a:ext uri="{0D108BD9-81ED-4DB2-BD59-A6C34878D82A}">
                    <a16:rowId xmlns:a16="http://schemas.microsoft.com/office/drawing/2014/main" val="1428010380"/>
                  </a:ext>
                </a:extLst>
              </a:tr>
              <a:tr h="1805872">
                <a:tc>
                  <a:txBody>
                    <a:bodyPr/>
                    <a:lstStyle/>
                    <a:p>
                      <a:r>
                        <a:rPr lang="en-US" sz="1600" b="1" i="0" kern="1200" dirty="0">
                          <a:solidFill>
                            <a:schemeClr val="dk1"/>
                          </a:solidFill>
                          <a:effectLst/>
                          <a:latin typeface="+mn-lt"/>
                          <a:ea typeface="+mn-ea"/>
                          <a:cs typeface="+mn-cs"/>
                        </a:rPr>
                        <a:t>Android Studio Electric Eel</a:t>
                      </a:r>
                      <a:r>
                        <a:rPr lang="en-US" sz="1600" b="0" i="0" kern="1200" dirty="0">
                          <a:solidFill>
                            <a:schemeClr val="dk1"/>
                          </a:solidFill>
                          <a:effectLst/>
                          <a:latin typeface="+mn-lt"/>
                          <a:ea typeface="+mn-ea"/>
                          <a:cs typeface="+mn-cs"/>
                        </a:rPr>
                        <a:t> | </a:t>
                      </a:r>
                      <a:r>
                        <a:rPr lang="en-US" sz="1600" b="1" i="0" kern="1200" dirty="0">
                          <a:solidFill>
                            <a:schemeClr val="dk1"/>
                          </a:solidFill>
                          <a:effectLst/>
                          <a:latin typeface="+mn-lt"/>
                          <a:ea typeface="+mn-ea"/>
                          <a:cs typeface="+mn-cs"/>
                        </a:rPr>
                        <a:t>2022.1.1</a:t>
                      </a:r>
                      <a:endParaRPr lang="en-US" sz="1600" dirty="0"/>
                    </a:p>
                  </a:txBody>
                  <a:tcPr/>
                </a:tc>
                <a:tc>
                  <a:txBody>
                    <a:bodyPr/>
                    <a:lstStyle/>
                    <a:p>
                      <a:r>
                        <a:rPr lang="en-US" sz="1600" b="1" dirty="0"/>
                        <a:t>Java</a:t>
                      </a:r>
                    </a:p>
                  </a:txBody>
                  <a:tcPr/>
                </a:tc>
                <a:tc>
                  <a:txBody>
                    <a:bodyPr/>
                    <a:lstStyle/>
                    <a:p>
                      <a:pPr marL="285750" indent="-285750">
                        <a:buFont typeface="Arial" panose="020B0604020202020204" pitchFamily="34" charset="0"/>
                        <a:buChar char="•"/>
                      </a:pPr>
                      <a:r>
                        <a:rPr lang="en-US" sz="1600" b="1" dirty="0"/>
                        <a:t>multidex:2.0.1</a:t>
                      </a:r>
                    </a:p>
                    <a:p>
                      <a:pPr marL="285750" indent="-285750">
                        <a:buFont typeface="Arial" panose="020B0604020202020204" pitchFamily="34" charset="0"/>
                        <a:buChar char="•"/>
                      </a:pPr>
                      <a:r>
                        <a:rPr lang="en-US" sz="1800" b="1" kern="1200" dirty="0">
                          <a:solidFill>
                            <a:schemeClr val="dk1"/>
                          </a:solidFill>
                          <a:effectLst/>
                          <a:latin typeface="+mn-lt"/>
                          <a:ea typeface="+mn-ea"/>
                          <a:cs typeface="+mn-cs"/>
                        </a:rPr>
                        <a:t>firebase-bom:31.2.2</a:t>
                      </a:r>
                    </a:p>
                    <a:p>
                      <a:pPr marL="285750" indent="-285750">
                        <a:buFont typeface="Arial" panose="020B0604020202020204" pitchFamily="34" charset="0"/>
                        <a:buChar char="•"/>
                      </a:pPr>
                      <a:r>
                        <a:rPr lang="en-US" sz="1800" b="1" kern="1200" dirty="0">
                          <a:solidFill>
                            <a:schemeClr val="dk1"/>
                          </a:solidFill>
                          <a:effectLst/>
                          <a:latin typeface="+mn-lt"/>
                          <a:ea typeface="+mn-ea"/>
                          <a:cs typeface="+mn-cs"/>
                        </a:rPr>
                        <a:t>retrofit:2.9.0</a:t>
                      </a:r>
                    </a:p>
                    <a:p>
                      <a:pPr marL="285750" indent="-285750">
                        <a:buFont typeface="Arial" panose="020B0604020202020204" pitchFamily="34" charset="0"/>
                        <a:buChar char="•"/>
                      </a:pPr>
                      <a:r>
                        <a:rPr lang="en-US" sz="1800" b="1" kern="1200" dirty="0">
                          <a:solidFill>
                            <a:schemeClr val="dk1"/>
                          </a:solidFill>
                          <a:effectLst/>
                          <a:latin typeface="+mn-lt"/>
                          <a:ea typeface="+mn-ea"/>
                          <a:cs typeface="+mn-cs"/>
                        </a:rPr>
                        <a:t>firebase-firestore:24.6.1</a:t>
                      </a:r>
                    </a:p>
                    <a:p>
                      <a:pPr marL="285750" indent="-285750">
                        <a:buFont typeface="Arial" panose="020B0604020202020204" pitchFamily="34" charset="0"/>
                        <a:buChar char="•"/>
                      </a:pPr>
                      <a:r>
                        <a:rPr lang="en-US" sz="1800" b="1" kern="1200" dirty="0">
                          <a:solidFill>
                            <a:schemeClr val="dk1"/>
                          </a:solidFill>
                          <a:effectLst/>
                          <a:latin typeface="+mn-lt"/>
                          <a:ea typeface="+mn-ea"/>
                          <a:cs typeface="+mn-cs"/>
                        </a:rPr>
                        <a:t>junit:4.13.2</a:t>
                      </a:r>
                    </a:p>
                    <a:p>
                      <a:pPr marL="285750" indent="-285750">
                        <a:buFont typeface="Arial" panose="020B0604020202020204" pitchFamily="34" charset="0"/>
                        <a:buChar char="•"/>
                      </a:pPr>
                      <a:r>
                        <a:rPr lang="en-US" sz="1800" b="1" kern="1200" dirty="0">
                          <a:solidFill>
                            <a:schemeClr val="dk1"/>
                          </a:solidFill>
                          <a:effectLst/>
                          <a:latin typeface="+mn-lt"/>
                          <a:ea typeface="+mn-ea"/>
                          <a:cs typeface="+mn-cs"/>
                        </a:rPr>
                        <a:t>Gradle Plugin 7.2.2</a:t>
                      </a:r>
                    </a:p>
                    <a:p>
                      <a:pPr marL="285750" indent="-285750">
                        <a:buFont typeface="Arial" panose="020B0604020202020204" pitchFamily="34" charset="0"/>
                        <a:buChar char="•"/>
                      </a:pPr>
                      <a:r>
                        <a:rPr lang="en-US" sz="1800" b="1" kern="1200" dirty="0">
                          <a:solidFill>
                            <a:schemeClr val="dk1"/>
                          </a:solidFill>
                          <a:effectLst/>
                          <a:latin typeface="+mn-lt"/>
                          <a:ea typeface="+mn-ea"/>
                          <a:cs typeface="+mn-cs"/>
                        </a:rPr>
                        <a:t>Android SDK</a:t>
                      </a:r>
                      <a:endParaRPr lang="en-US" sz="1600" b="1" dirty="0"/>
                    </a:p>
                  </a:txBody>
                  <a:tcPr/>
                </a:tc>
                <a:tc>
                  <a:txBody>
                    <a:bodyPr/>
                    <a:lstStyle/>
                    <a:p>
                      <a:pPr marL="285750" indent="-285750">
                        <a:buFont typeface="Arial" panose="020B0604020202020204" pitchFamily="34" charset="0"/>
                        <a:buChar char="•"/>
                      </a:pPr>
                      <a:r>
                        <a:rPr lang="en-US" sz="1600" b="1" dirty="0" err="1"/>
                        <a:t>Crashlytics</a:t>
                      </a:r>
                      <a:r>
                        <a:rPr lang="en-US" sz="1600" b="1" dirty="0"/>
                        <a:t> API</a:t>
                      </a:r>
                    </a:p>
                    <a:p>
                      <a:pPr marL="285750" indent="-285750">
                        <a:buFont typeface="Arial" panose="020B0604020202020204" pitchFamily="34" charset="0"/>
                        <a:buChar char="•"/>
                      </a:pPr>
                      <a:r>
                        <a:rPr lang="en-US" sz="1600" b="1" dirty="0"/>
                        <a:t>Push Notification API</a:t>
                      </a:r>
                    </a:p>
                  </a:txBody>
                  <a:tcPr/>
                </a:tc>
                <a:extLst>
                  <a:ext uri="{0D108BD9-81ED-4DB2-BD59-A6C34878D82A}">
                    <a16:rowId xmlns:a16="http://schemas.microsoft.com/office/drawing/2014/main" val="4078742153"/>
                  </a:ext>
                </a:extLst>
              </a:tr>
              <a:tr h="2402849">
                <a:tc>
                  <a:txBody>
                    <a:bodyPr/>
                    <a:lstStyle/>
                    <a:p>
                      <a:r>
                        <a:rPr lang="en-US" sz="1200" dirty="0"/>
                        <a:t>Android Studio is the official integrated development environment for Google's Android operating system, built on JetBrains' IntelliJ IDEA software and designed specifically for Android development.</a:t>
                      </a:r>
                    </a:p>
                  </a:txBody>
                  <a:tcPr/>
                </a:tc>
                <a:tc>
                  <a:txBody>
                    <a:bodyPr/>
                    <a:lstStyle/>
                    <a:p>
                      <a:r>
                        <a:rPr lang="en-US" sz="1200" dirty="0"/>
                        <a:t>JAVA is a programming language which is used in Android App Development. It is class based and object oriented programming whose syntax is influenced by C++.</a:t>
                      </a:r>
                    </a:p>
                  </a:txBody>
                  <a:tcPr/>
                </a:tc>
                <a:tc>
                  <a:txBody>
                    <a:bodyPr/>
                    <a:lstStyle/>
                    <a:p>
                      <a:r>
                        <a:rPr lang="en-US" sz="1200" dirty="0"/>
                        <a:t>App development for Android has become easier with new libraries and frameworks being released almost every day of the year. </a:t>
                      </a:r>
                    </a:p>
                  </a:txBody>
                  <a:tcPr/>
                </a:tc>
                <a:tc>
                  <a:txBody>
                    <a:bodyPr/>
                    <a:lstStyle/>
                    <a:p>
                      <a:r>
                        <a:rPr lang="en-US" sz="1200" dirty="0"/>
                        <a:t>API is the acronym for application programming interface — a software intermediary that allows two applications to talk to each other. APIs are an accessible way to extract and share data within and across organizations.</a:t>
                      </a:r>
                    </a:p>
                  </a:txBody>
                  <a:tcPr/>
                </a:tc>
                <a:extLst>
                  <a:ext uri="{0D108BD9-81ED-4DB2-BD59-A6C34878D82A}">
                    <a16:rowId xmlns:a16="http://schemas.microsoft.com/office/drawing/2014/main" val="57221889"/>
                  </a:ext>
                </a:extLst>
              </a:tr>
            </a:tbl>
          </a:graphicData>
        </a:graphic>
      </p:graphicFrame>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The Final Evaluation of the EEI4369</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680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System Design</a:t>
            </a:r>
          </a:p>
        </p:txBody>
      </p:sp>
      <p:pic>
        <p:nvPicPr>
          <p:cNvPr id="5" name="Content Placeholder 4">
            <a:extLst>
              <a:ext uri="{FF2B5EF4-FFF2-40B4-BE49-F238E27FC236}">
                <a16:creationId xmlns:a16="http://schemas.microsoft.com/office/drawing/2014/main" id="{B928454B-257B-34C8-08C9-E77056EFCECA}"/>
              </a:ext>
            </a:extLst>
          </p:cNvPr>
          <p:cNvPicPr>
            <a:picLocks noGrp="1" noChangeAspect="1"/>
          </p:cNvPicPr>
          <p:nvPr>
            <p:ph sz="half" idx="2"/>
          </p:nvPr>
        </p:nvPicPr>
        <p:blipFill>
          <a:blip r:embed="rId2"/>
          <a:stretch>
            <a:fillRect/>
          </a:stretch>
        </p:blipFill>
        <p:spPr>
          <a:xfrm>
            <a:off x="2961481" y="1581150"/>
            <a:ext cx="6200775" cy="4581525"/>
          </a:xfrm>
        </p:spPr>
      </p:pic>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The Final Evaluation of the EEI4369</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CBCCF41-F178-7632-2AC2-2C1371ECB5A4}"/>
              </a:ext>
            </a:extLst>
          </p:cNvPr>
          <p:cNvSpPr txBox="1"/>
          <p:nvPr/>
        </p:nvSpPr>
        <p:spPr>
          <a:xfrm>
            <a:off x="5316583" y="3244334"/>
            <a:ext cx="1123406" cy="646331"/>
          </a:xfrm>
          <a:prstGeom prst="rect">
            <a:avLst/>
          </a:prstGeom>
          <a:noFill/>
        </p:spPr>
        <p:txBody>
          <a:bodyPr wrap="square" rtlCol="0">
            <a:spAutoFit/>
          </a:bodyPr>
          <a:lstStyle/>
          <a:p>
            <a:r>
              <a:rPr lang="en-US" dirty="0"/>
              <a:t>Version 1.0</a:t>
            </a:r>
          </a:p>
        </p:txBody>
      </p:sp>
    </p:spTree>
    <p:extLst>
      <p:ext uri="{BB962C8B-B14F-4D97-AF65-F5344CB8AC3E}">
        <p14:creationId xmlns:p14="http://schemas.microsoft.com/office/powerpoint/2010/main" val="2875929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The Final Evaluation of the EEI4369</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7" name="Content Placeholder 6">
            <a:extLst>
              <a:ext uri="{FF2B5EF4-FFF2-40B4-BE49-F238E27FC236}">
                <a16:creationId xmlns:a16="http://schemas.microsoft.com/office/drawing/2014/main" id="{1D3D263F-43CD-E285-EA45-09E2DF70DCA4}"/>
              </a:ext>
            </a:extLst>
          </p:cNvPr>
          <p:cNvPicPr>
            <a:picLocks noGrp="1" noChangeAspect="1"/>
          </p:cNvPicPr>
          <p:nvPr>
            <p:ph sz="half" idx="2"/>
          </p:nvPr>
        </p:nvPicPr>
        <p:blipFill>
          <a:blip r:embed="rId2"/>
          <a:stretch>
            <a:fillRect/>
          </a:stretch>
        </p:blipFill>
        <p:spPr>
          <a:xfrm>
            <a:off x="2447544" y="758952"/>
            <a:ext cx="7296912" cy="5597398"/>
          </a:xfrm>
        </p:spPr>
      </p:pic>
    </p:spTree>
    <p:extLst>
      <p:ext uri="{BB962C8B-B14F-4D97-AF65-F5344CB8AC3E}">
        <p14:creationId xmlns:p14="http://schemas.microsoft.com/office/powerpoint/2010/main" val="1091761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838200" y="1"/>
            <a:ext cx="10515600" cy="694944"/>
          </a:xfrm>
        </p:spPr>
        <p:txBody>
          <a:bodyPr/>
          <a:lstStyle/>
          <a:p>
            <a:r>
              <a:rPr lang="en-US" dirty="0"/>
              <a:t>Features and Functionality</a:t>
            </a:r>
          </a:p>
        </p:txBody>
      </p:sp>
      <p:graphicFrame>
        <p:nvGraphicFramePr>
          <p:cNvPr id="3" name="Table 4">
            <a:extLst>
              <a:ext uri="{FF2B5EF4-FFF2-40B4-BE49-F238E27FC236}">
                <a16:creationId xmlns:a16="http://schemas.microsoft.com/office/drawing/2014/main" id="{9B48859B-011C-A77F-DC51-98FCCE596EF4}"/>
              </a:ext>
            </a:extLst>
          </p:cNvPr>
          <p:cNvGraphicFramePr>
            <a:graphicFrameLocks noGrp="1"/>
          </p:cNvGraphicFramePr>
          <p:nvPr>
            <p:ph sz="half" idx="2"/>
            <p:extLst>
              <p:ext uri="{D42A27DB-BD31-4B8C-83A1-F6EECF244321}">
                <p14:modId xmlns:p14="http://schemas.microsoft.com/office/powerpoint/2010/main" val="191279417"/>
              </p:ext>
            </p:extLst>
          </p:nvPr>
        </p:nvGraphicFramePr>
        <p:xfrm>
          <a:off x="969264" y="923544"/>
          <a:ext cx="10625328" cy="5472388"/>
        </p:xfrm>
        <a:graphic>
          <a:graphicData uri="http://schemas.openxmlformats.org/drawingml/2006/table">
            <a:tbl>
              <a:tblPr bandRow="1">
                <a:tableStyleId>{5C22544A-7EE6-4342-B048-85BDC9FD1C3A}</a:tableStyleId>
              </a:tblPr>
              <a:tblGrid>
                <a:gridCol w="2459736">
                  <a:extLst>
                    <a:ext uri="{9D8B030D-6E8A-4147-A177-3AD203B41FA5}">
                      <a16:colId xmlns:a16="http://schemas.microsoft.com/office/drawing/2014/main" val="2088740302"/>
                    </a:ext>
                  </a:extLst>
                </a:gridCol>
                <a:gridCol w="8165592">
                  <a:extLst>
                    <a:ext uri="{9D8B030D-6E8A-4147-A177-3AD203B41FA5}">
                      <a16:colId xmlns:a16="http://schemas.microsoft.com/office/drawing/2014/main" val="3241724605"/>
                    </a:ext>
                  </a:extLst>
                </a:gridCol>
              </a:tblGrid>
              <a:tr h="1035331">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b="1" dirty="0"/>
                        <a:t>Registration &amp; Login</a:t>
                      </a:r>
                    </a:p>
                    <a:p>
                      <a:pPr lvl="1" algn="l"/>
                      <a:endParaRPr lang="en-US" b="1" dirty="0"/>
                    </a:p>
                  </a:txBody>
                  <a:tcPr anchor="ctr"/>
                </a:tc>
                <a:tc>
                  <a:txBody>
                    <a:bodyPr/>
                    <a:lstStyle/>
                    <a:p>
                      <a:r>
                        <a:rPr lang="en-US" sz="1200" dirty="0"/>
                        <a:t>Obviously, users must first register to use the software. Not-so-obviously, this very first encounter is your chance to provide a seamless onboarding experience. Bear in mind that without it, users may abandon the tool altogether.</a:t>
                      </a:r>
                    </a:p>
                  </a:txBody>
                  <a:tcPr/>
                </a:tc>
                <a:extLst>
                  <a:ext uri="{0D108BD9-81ED-4DB2-BD59-A6C34878D82A}">
                    <a16:rowId xmlns:a16="http://schemas.microsoft.com/office/drawing/2014/main" val="826885309"/>
                  </a:ext>
                </a:extLst>
              </a:tr>
              <a:tr h="1035331">
                <a:tc>
                  <a:txBody>
                    <a:bodyPr/>
                    <a:lstStyle/>
                    <a:p>
                      <a:pPr lvl="1" algn="l"/>
                      <a:r>
                        <a:rPr lang="en-US" b="1" dirty="0"/>
                        <a:t>Push notifications</a:t>
                      </a:r>
                    </a:p>
                  </a:txBody>
                  <a:tcPr anchor="ctr"/>
                </a:tc>
                <a:tc>
                  <a:txBody>
                    <a:bodyPr/>
                    <a:lstStyle/>
                    <a:p>
                      <a:r>
                        <a:rPr lang="en-US" sz="1200" dirty="0"/>
                        <a:t>Chat app users must be notified when a new message arrives while they aren’t currently using the app. As with most apps, enable users to customize their notifications – they may want to know when a recipient has read their message or when a specific contact is online.</a:t>
                      </a:r>
                    </a:p>
                    <a:p>
                      <a:endParaRPr lang="en-US" sz="1200" dirty="0"/>
                    </a:p>
                    <a:p>
                      <a:r>
                        <a:rPr lang="en-US" sz="1200" dirty="0"/>
                        <a:t>We may also find it useful for direct communication with app users</a:t>
                      </a:r>
                    </a:p>
                  </a:txBody>
                  <a:tcPr/>
                </a:tc>
                <a:extLst>
                  <a:ext uri="{0D108BD9-81ED-4DB2-BD59-A6C34878D82A}">
                    <a16:rowId xmlns:a16="http://schemas.microsoft.com/office/drawing/2014/main" val="552591087"/>
                  </a:ext>
                </a:extLst>
              </a:tr>
              <a:tr h="1331064">
                <a:tc>
                  <a:txBody>
                    <a:bodyPr/>
                    <a:lstStyle/>
                    <a:p>
                      <a:pPr lvl="1" algn="l"/>
                      <a:r>
                        <a:rPr lang="en-US" b="1" dirty="0"/>
                        <a:t>Contacts</a:t>
                      </a:r>
                    </a:p>
                  </a:txBody>
                  <a:tcPr anchor="ctr"/>
                </a:tc>
                <a:tc>
                  <a:txBody>
                    <a:bodyPr/>
                    <a:lstStyle/>
                    <a:p>
                      <a:r>
                        <a:rPr lang="en-US" sz="1200" dirty="0"/>
                        <a:t>People typically use chat apps to stay in touch with their friends – in these cases, the more contacts they have in the app, the more often they will be using it. The same applies to messaging apps used for work purposes. For that reason, it’s important to make integrating contacts as convenient as possible – they should be imported from the contacts book automatically.</a:t>
                      </a:r>
                    </a:p>
                    <a:p>
                      <a:endParaRPr lang="en-US" sz="1200" dirty="0"/>
                    </a:p>
                    <a:p>
                      <a:r>
                        <a:rPr lang="en-US" sz="1200" dirty="0"/>
                        <a:t>It should also enable users to browse available users through their  email addresses.</a:t>
                      </a:r>
                    </a:p>
                  </a:txBody>
                  <a:tcPr/>
                </a:tc>
                <a:extLst>
                  <a:ext uri="{0D108BD9-81ED-4DB2-BD59-A6C34878D82A}">
                    <a16:rowId xmlns:a16="http://schemas.microsoft.com/office/drawing/2014/main" val="2531954274"/>
                  </a:ext>
                </a:extLst>
              </a:tr>
              <a:tr h="1035331">
                <a:tc>
                  <a:txBody>
                    <a:bodyPr/>
                    <a:lstStyle/>
                    <a:p>
                      <a:pPr lvl="1" algn="l"/>
                      <a:r>
                        <a:rPr lang="en-US" b="1" dirty="0"/>
                        <a:t>User statuses</a:t>
                      </a:r>
                    </a:p>
                  </a:txBody>
                  <a:tcPr anchor="ctr"/>
                </a:tc>
                <a:tc>
                  <a:txBody>
                    <a:bodyPr/>
                    <a:lstStyle/>
                    <a:p>
                      <a:r>
                        <a:rPr lang="en-US" sz="1200" dirty="0"/>
                        <a:t>Users need to be able to see the messages they receive immediately, or as soon as they go online. With that, users would also like to know who is currently online, or when was the last time they were present online.</a:t>
                      </a:r>
                    </a:p>
                    <a:p>
                      <a:endParaRPr lang="en-US" sz="1200" dirty="0"/>
                    </a:p>
                    <a:p>
                      <a:r>
                        <a:rPr lang="en-US" sz="1200" dirty="0"/>
                        <a:t>this chat app will also indicate when a person on the other end is online and display message statuses. </a:t>
                      </a:r>
                    </a:p>
                  </a:txBody>
                  <a:tcPr/>
                </a:tc>
                <a:extLst>
                  <a:ext uri="{0D108BD9-81ED-4DB2-BD59-A6C34878D82A}">
                    <a16:rowId xmlns:a16="http://schemas.microsoft.com/office/drawing/2014/main" val="1753696759"/>
                  </a:ext>
                </a:extLst>
              </a:tr>
              <a:tr h="1035331">
                <a:tc>
                  <a:txBody>
                    <a:bodyPr/>
                    <a:lstStyle/>
                    <a:p>
                      <a:pPr lvl="1" algn="l"/>
                      <a:r>
                        <a:rPr lang="en-US" b="1" dirty="0"/>
                        <a:t>Conversation history</a:t>
                      </a:r>
                    </a:p>
                  </a:txBody>
                  <a:tcPr anchor="ctr"/>
                </a:tc>
                <a:tc>
                  <a:txBody>
                    <a:bodyPr/>
                    <a:lstStyle/>
                    <a:p>
                      <a:r>
                        <a:rPr lang="en-US" sz="1200" dirty="0"/>
                        <a:t>Users expect to have their conversation history stored on their devices with the ability to easily browse through chat history in search for links, files or details from the message exchanges with their friends, family or coworkers.</a:t>
                      </a:r>
                    </a:p>
                  </a:txBody>
                  <a:tcPr/>
                </a:tc>
                <a:extLst>
                  <a:ext uri="{0D108BD9-81ED-4DB2-BD59-A6C34878D82A}">
                    <a16:rowId xmlns:a16="http://schemas.microsoft.com/office/drawing/2014/main" val="674511267"/>
                  </a:ext>
                </a:extLst>
              </a:tr>
            </a:tbl>
          </a:graphicData>
        </a:graphic>
      </p:graphicFrame>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The Final Evaluation of the EEI4369</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8143233"/>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Shapes presentation</Template>
  <TotalTime>1347</TotalTime>
  <Words>1537</Words>
  <Application>Microsoft Office PowerPoint</Application>
  <PresentationFormat>Widescreen</PresentationFormat>
  <Paragraphs>187</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-apple-system</vt:lpstr>
      <vt:lpstr>Arial</vt:lpstr>
      <vt:lpstr>Avenir Next LT Pro</vt:lpstr>
      <vt:lpstr>Calibri</vt:lpstr>
      <vt:lpstr>Tw Cen MT</vt:lpstr>
      <vt:lpstr>ShapesVTI</vt:lpstr>
      <vt:lpstr>Final Evaluation Report Chat app v1.0</vt:lpstr>
      <vt:lpstr>Table of Contents</vt:lpstr>
      <vt:lpstr>Project Overview</vt:lpstr>
      <vt:lpstr>Introduction</vt:lpstr>
      <vt:lpstr>Objectives</vt:lpstr>
      <vt:lpstr>Methodology</vt:lpstr>
      <vt:lpstr>System Design</vt:lpstr>
      <vt:lpstr>PowerPoint Presentation</vt:lpstr>
      <vt:lpstr>Features and Functionality</vt:lpstr>
      <vt:lpstr>Implementation</vt:lpstr>
      <vt:lpstr>Testing and Evaluation</vt:lpstr>
      <vt:lpstr>User Interface and User Experience</vt:lpstr>
      <vt:lpstr>User Interfaces</vt:lpstr>
      <vt:lpstr>Conclusion</vt:lpstr>
      <vt:lpstr>References</vt:lpstr>
      <vt:lpstr>Appendix</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Evaluation Report</dc:title>
  <dc:creator>Admin IT</dc:creator>
  <cp:lastModifiedBy>W.M.D.H.G. Gunarathna</cp:lastModifiedBy>
  <cp:revision>42</cp:revision>
  <dcterms:created xsi:type="dcterms:W3CDTF">2023-06-01T03:03:31Z</dcterms:created>
  <dcterms:modified xsi:type="dcterms:W3CDTF">2023-06-04T07:12:03Z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